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2" r:id="rId6"/>
    <p:sldId id="275" r:id="rId7"/>
    <p:sldId id="293" r:id="rId8"/>
    <p:sldId id="267" r:id="rId9"/>
    <p:sldId id="284" r:id="rId10"/>
    <p:sldId id="262" r:id="rId11"/>
    <p:sldId id="263"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93874E-0D38-2098-7BE0-BE2978FA805D}" v="92" dt="2024-09-12T09:46:55.9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8C6171F-DB5C-4C26-B0B5-FD853DD9D2B2}"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C70FC-17A2-4E8E-86CE-2D67E03DBBAF}" type="slidenum">
              <a:rPr lang="en-US" smtClean="0"/>
              <a:t>‹#›</a:t>
            </a:fld>
            <a:endParaRPr lang="en-US"/>
          </a:p>
        </p:txBody>
      </p:sp>
    </p:spTree>
    <p:extLst>
      <p:ext uri="{BB962C8B-B14F-4D97-AF65-F5344CB8AC3E}">
        <p14:creationId xmlns:p14="http://schemas.microsoft.com/office/powerpoint/2010/main" val="1564771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6171F-DB5C-4C26-B0B5-FD853DD9D2B2}"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C70FC-17A2-4E8E-86CE-2D67E03DBBAF}" type="slidenum">
              <a:rPr lang="en-US" smtClean="0"/>
              <a:t>‹#›</a:t>
            </a:fld>
            <a:endParaRPr lang="en-US"/>
          </a:p>
        </p:txBody>
      </p:sp>
    </p:spTree>
    <p:extLst>
      <p:ext uri="{BB962C8B-B14F-4D97-AF65-F5344CB8AC3E}">
        <p14:creationId xmlns:p14="http://schemas.microsoft.com/office/powerpoint/2010/main" val="589734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6171F-DB5C-4C26-B0B5-FD853DD9D2B2}"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C70FC-17A2-4E8E-86CE-2D67E03DBBAF}" type="slidenum">
              <a:rPr lang="en-US" smtClean="0"/>
              <a:t>‹#›</a:t>
            </a:fld>
            <a:endParaRPr lang="en-US"/>
          </a:p>
        </p:txBody>
      </p:sp>
    </p:spTree>
    <p:extLst>
      <p:ext uri="{BB962C8B-B14F-4D97-AF65-F5344CB8AC3E}">
        <p14:creationId xmlns:p14="http://schemas.microsoft.com/office/powerpoint/2010/main" val="2878011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6171F-DB5C-4C26-B0B5-FD853DD9D2B2}"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C70FC-17A2-4E8E-86CE-2D67E03DBBAF}" type="slidenum">
              <a:rPr lang="en-US" smtClean="0"/>
              <a:t>‹#›</a:t>
            </a:fld>
            <a:endParaRPr lang="en-US"/>
          </a:p>
        </p:txBody>
      </p:sp>
    </p:spTree>
    <p:extLst>
      <p:ext uri="{BB962C8B-B14F-4D97-AF65-F5344CB8AC3E}">
        <p14:creationId xmlns:p14="http://schemas.microsoft.com/office/powerpoint/2010/main" val="202925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C6171F-DB5C-4C26-B0B5-FD853DD9D2B2}"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C70FC-17A2-4E8E-86CE-2D67E03DBBAF}" type="slidenum">
              <a:rPr lang="en-US" smtClean="0"/>
              <a:t>‹#›</a:t>
            </a:fld>
            <a:endParaRPr lang="en-US"/>
          </a:p>
        </p:txBody>
      </p:sp>
    </p:spTree>
    <p:extLst>
      <p:ext uri="{BB962C8B-B14F-4D97-AF65-F5344CB8AC3E}">
        <p14:creationId xmlns:p14="http://schemas.microsoft.com/office/powerpoint/2010/main" val="2443614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8C6171F-DB5C-4C26-B0B5-FD853DD9D2B2}"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C70FC-17A2-4E8E-86CE-2D67E03DBBAF}" type="slidenum">
              <a:rPr lang="en-US" smtClean="0"/>
              <a:t>‹#›</a:t>
            </a:fld>
            <a:endParaRPr lang="en-US"/>
          </a:p>
        </p:txBody>
      </p:sp>
    </p:spTree>
    <p:extLst>
      <p:ext uri="{BB962C8B-B14F-4D97-AF65-F5344CB8AC3E}">
        <p14:creationId xmlns:p14="http://schemas.microsoft.com/office/powerpoint/2010/main" val="736914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C6171F-DB5C-4C26-B0B5-FD853DD9D2B2}" type="datetimeFigureOut">
              <a:rPr lang="en-US" smtClean="0"/>
              <a:t>10/10/2024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BC70FC-17A2-4E8E-86CE-2D67E03DBBAF}" type="slidenum">
              <a:rPr lang="en-US" smtClean="0"/>
              <a:t>‹#›</a:t>
            </a:fld>
            <a:endParaRPr lang="en-US"/>
          </a:p>
        </p:txBody>
      </p:sp>
    </p:spTree>
    <p:extLst>
      <p:ext uri="{BB962C8B-B14F-4D97-AF65-F5344CB8AC3E}">
        <p14:creationId xmlns:p14="http://schemas.microsoft.com/office/powerpoint/2010/main" val="3461597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C6171F-DB5C-4C26-B0B5-FD853DD9D2B2}" type="datetimeFigureOut">
              <a:rPr lang="en-US" smtClean="0"/>
              <a:t>10/10/2024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BC70FC-17A2-4E8E-86CE-2D67E03DBBAF}" type="slidenum">
              <a:rPr lang="en-US" smtClean="0"/>
              <a:t>‹#›</a:t>
            </a:fld>
            <a:endParaRPr lang="en-US"/>
          </a:p>
        </p:txBody>
      </p:sp>
    </p:spTree>
    <p:extLst>
      <p:ext uri="{BB962C8B-B14F-4D97-AF65-F5344CB8AC3E}">
        <p14:creationId xmlns:p14="http://schemas.microsoft.com/office/powerpoint/2010/main" val="196464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6171F-DB5C-4C26-B0B5-FD853DD9D2B2}" type="datetimeFigureOut">
              <a:rPr lang="en-US" smtClean="0"/>
              <a:t>10/10/2024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BC70FC-17A2-4E8E-86CE-2D67E03DBBAF}" type="slidenum">
              <a:rPr lang="en-US" smtClean="0"/>
              <a:t>‹#›</a:t>
            </a:fld>
            <a:endParaRPr lang="en-US"/>
          </a:p>
        </p:txBody>
      </p:sp>
    </p:spTree>
    <p:extLst>
      <p:ext uri="{BB962C8B-B14F-4D97-AF65-F5344CB8AC3E}">
        <p14:creationId xmlns:p14="http://schemas.microsoft.com/office/powerpoint/2010/main" val="1683529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C6171F-DB5C-4C26-B0B5-FD853DD9D2B2}"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C70FC-17A2-4E8E-86CE-2D67E03DBBAF}" type="slidenum">
              <a:rPr lang="en-US" smtClean="0"/>
              <a:t>‹#›</a:t>
            </a:fld>
            <a:endParaRPr lang="en-US"/>
          </a:p>
        </p:txBody>
      </p:sp>
    </p:spTree>
    <p:extLst>
      <p:ext uri="{BB962C8B-B14F-4D97-AF65-F5344CB8AC3E}">
        <p14:creationId xmlns:p14="http://schemas.microsoft.com/office/powerpoint/2010/main" val="2185756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C6171F-DB5C-4C26-B0B5-FD853DD9D2B2}"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C70FC-17A2-4E8E-86CE-2D67E03DBBAF}" type="slidenum">
              <a:rPr lang="en-US" smtClean="0"/>
              <a:t>‹#›</a:t>
            </a:fld>
            <a:endParaRPr lang="en-US"/>
          </a:p>
        </p:txBody>
      </p:sp>
    </p:spTree>
    <p:extLst>
      <p:ext uri="{BB962C8B-B14F-4D97-AF65-F5344CB8AC3E}">
        <p14:creationId xmlns:p14="http://schemas.microsoft.com/office/powerpoint/2010/main" val="2960318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C6171F-DB5C-4C26-B0B5-FD853DD9D2B2}" type="datetimeFigureOut">
              <a:rPr lang="en-US" smtClean="0"/>
              <a:t>10/10/2024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BC70FC-17A2-4E8E-86CE-2D67E03DBBAF}" type="slidenum">
              <a:rPr lang="en-US" smtClean="0"/>
              <a:t>‹#›</a:t>
            </a:fld>
            <a:endParaRPr lang="en-US"/>
          </a:p>
        </p:txBody>
      </p:sp>
    </p:spTree>
    <p:extLst>
      <p:ext uri="{BB962C8B-B14F-4D97-AF65-F5344CB8AC3E}">
        <p14:creationId xmlns:p14="http://schemas.microsoft.com/office/powerpoint/2010/main" val="3433692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93272" y="3442576"/>
            <a:ext cx="9144000" cy="1205489"/>
          </a:xfrm>
        </p:spPr>
        <p:txBody>
          <a:bodyPr/>
          <a:lstStyle/>
          <a:p>
            <a:pPr lvl="0">
              <a:lnSpc>
                <a:spcPct val="100000"/>
              </a:lnSpc>
              <a:spcBef>
                <a:spcPts val="0"/>
              </a:spcBef>
              <a:defRPr/>
            </a:pPr>
            <a:r>
              <a:rPr lang="en-US" sz="2800" b="1" dirty="0">
                <a:solidFill>
                  <a:srgbClr val="2B1D0A">
                    <a:lumMod val="90000"/>
                    <a:lumOff val="10000"/>
                  </a:srgbClr>
                </a:solidFill>
                <a:latin typeface="Verdana" panose="020B0604030504040204" pitchFamily="34" charset="0"/>
                <a:ea typeface="Verdana" panose="020B0604030504040204" pitchFamily="34" charset="0"/>
              </a:rPr>
              <a:t>Wednesday, December 18</a:t>
            </a:r>
            <a:r>
              <a:rPr lang="en-US" sz="2800" b="1" baseline="30000" dirty="0">
                <a:solidFill>
                  <a:srgbClr val="2B1D0A">
                    <a:lumMod val="90000"/>
                    <a:lumOff val="10000"/>
                  </a:srgbClr>
                </a:solidFill>
                <a:latin typeface="Verdana" panose="020B0604030504040204" pitchFamily="34" charset="0"/>
                <a:ea typeface="Verdana" panose="020B0604030504040204" pitchFamily="34" charset="0"/>
              </a:rPr>
              <a:t>th</a:t>
            </a:r>
            <a:r>
              <a:rPr lang="en-US" sz="2800" b="1" dirty="0">
                <a:solidFill>
                  <a:srgbClr val="2B1D0A">
                    <a:lumMod val="90000"/>
                    <a:lumOff val="10000"/>
                  </a:srgbClr>
                </a:solidFill>
                <a:latin typeface="Verdana" panose="020B0604030504040204" pitchFamily="34" charset="0"/>
                <a:ea typeface="Verdana" panose="020B0604030504040204" pitchFamily="34" charset="0"/>
              </a:rPr>
              <a:t>, 2024</a:t>
            </a:r>
          </a:p>
          <a:p>
            <a:pPr lvl="0">
              <a:lnSpc>
                <a:spcPct val="100000"/>
              </a:lnSpc>
              <a:spcBef>
                <a:spcPts val="0"/>
              </a:spcBef>
              <a:defRPr/>
            </a:pPr>
            <a:r>
              <a:rPr lang="en-US" sz="2800" b="1" dirty="0">
                <a:solidFill>
                  <a:srgbClr val="2B1D0A">
                    <a:lumMod val="90000"/>
                    <a:lumOff val="10000"/>
                  </a:srgbClr>
                </a:solidFill>
                <a:latin typeface="Verdana" panose="020B0604030504040204" pitchFamily="34" charset="0"/>
                <a:ea typeface="Verdana" panose="020B0604030504040204" pitchFamily="34" charset="0"/>
              </a:rPr>
              <a:t>11:45 AM Cairo Time</a:t>
            </a:r>
          </a:p>
          <a:p>
            <a:endParaRPr lang="en-US" b="1" dirty="0"/>
          </a:p>
        </p:txBody>
      </p:sp>
      <p:pic>
        <p:nvPicPr>
          <p:cNvPr id="5" name="Content Placeholder 4">
            <a:extLst>
              <a:ext uri="{FF2B5EF4-FFF2-40B4-BE49-F238E27FC236}">
                <a16:creationId xmlns:a16="http://schemas.microsoft.com/office/drawing/2014/main" id="{AEF75D10-70D8-1435-DF0B-24F5818208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2433" y="6067878"/>
            <a:ext cx="5384223" cy="786803"/>
          </a:xfrm>
          <a:prstGeom prst="rect">
            <a:avLst/>
          </a:prstGeom>
        </p:spPr>
      </p:pic>
      <p:pic>
        <p:nvPicPr>
          <p:cNvPr id="6" name="Picture 5">
            <a:extLst>
              <a:ext uri="{FF2B5EF4-FFF2-40B4-BE49-F238E27FC236}">
                <a16:creationId xmlns:a16="http://schemas.microsoft.com/office/drawing/2014/main" id="{AD1E735F-1228-64E9-32F1-656ACDACB912}"/>
              </a:ext>
            </a:extLst>
          </p:cNvPr>
          <p:cNvPicPr>
            <a:picLocks noChangeAspect="1"/>
          </p:cNvPicPr>
          <p:nvPr/>
        </p:nvPicPr>
        <p:blipFill>
          <a:blip r:embed="rId3"/>
          <a:stretch>
            <a:fillRect/>
          </a:stretch>
        </p:blipFill>
        <p:spPr>
          <a:xfrm>
            <a:off x="9665044" y="6124669"/>
            <a:ext cx="808269" cy="741919"/>
          </a:xfrm>
          <a:prstGeom prst="rect">
            <a:avLst/>
          </a:prstGeom>
        </p:spPr>
      </p:pic>
      <p:pic>
        <p:nvPicPr>
          <p:cNvPr id="7" name="Picture 6">
            <a:extLst>
              <a:ext uri="{FF2B5EF4-FFF2-40B4-BE49-F238E27FC236}">
                <a16:creationId xmlns:a16="http://schemas.microsoft.com/office/drawing/2014/main" id="{F54ACB2C-4D81-88E0-5F74-4B640054FBA2}"/>
              </a:ext>
            </a:extLst>
          </p:cNvPr>
          <p:cNvPicPr>
            <a:picLocks noChangeAspect="1"/>
          </p:cNvPicPr>
          <p:nvPr/>
        </p:nvPicPr>
        <p:blipFill>
          <a:blip r:embed="rId4"/>
          <a:stretch>
            <a:fillRect/>
          </a:stretch>
        </p:blipFill>
        <p:spPr>
          <a:xfrm>
            <a:off x="11027658" y="6112762"/>
            <a:ext cx="905653" cy="741919"/>
          </a:xfrm>
          <a:prstGeom prst="rect">
            <a:avLst/>
          </a:prstGeom>
        </p:spPr>
      </p:pic>
      <p:pic>
        <p:nvPicPr>
          <p:cNvPr id="4" name="Picture 3" descr="A close-up of a sign&#10;&#10;Description automatically generated">
            <a:extLst>
              <a:ext uri="{FF2B5EF4-FFF2-40B4-BE49-F238E27FC236}">
                <a16:creationId xmlns:a16="http://schemas.microsoft.com/office/drawing/2014/main" id="{3CD58D9E-F61D-117C-4CF5-3ACA448AA022}"/>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2192000" cy="1965972"/>
          </a:xfrm>
          <a:prstGeom prst="rect">
            <a:avLst/>
          </a:prstGeom>
          <a:noFill/>
          <a:ln>
            <a:noFill/>
          </a:ln>
        </p:spPr>
      </p:pic>
    </p:spTree>
    <p:extLst>
      <p:ext uri="{BB962C8B-B14F-4D97-AF65-F5344CB8AC3E}">
        <p14:creationId xmlns:p14="http://schemas.microsoft.com/office/powerpoint/2010/main" val="2849182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D89BD2CC-7C06-F833-DD46-7575223DFE1F}"/>
              </a:ext>
            </a:extLst>
          </p:cNvPr>
          <p:cNvGraphicFramePr>
            <a:graphicFrameLocks noGrp="1"/>
          </p:cNvGraphicFramePr>
          <p:nvPr>
            <p:extLst>
              <p:ext uri="{D42A27DB-BD31-4B8C-83A1-F6EECF244321}">
                <p14:modId xmlns:p14="http://schemas.microsoft.com/office/powerpoint/2010/main" val="281646306"/>
              </p:ext>
            </p:extLst>
          </p:nvPr>
        </p:nvGraphicFramePr>
        <p:xfrm>
          <a:off x="0" y="1648700"/>
          <a:ext cx="12192000" cy="5209297"/>
        </p:xfrm>
        <a:graphic>
          <a:graphicData uri="http://schemas.openxmlformats.org/drawingml/2006/table">
            <a:tbl>
              <a:tblPr firstRow="1" firstCol="1" bandRow="1">
                <a:tableStyleId>{93296810-A885-4BE3-A3E7-6D5BEEA58F35}</a:tableStyleId>
              </a:tblPr>
              <a:tblGrid>
                <a:gridCol w="1385359">
                  <a:extLst>
                    <a:ext uri="{9D8B030D-6E8A-4147-A177-3AD203B41FA5}">
                      <a16:colId xmlns:a16="http://schemas.microsoft.com/office/drawing/2014/main" val="1318978521"/>
                    </a:ext>
                  </a:extLst>
                </a:gridCol>
                <a:gridCol w="7949141">
                  <a:extLst>
                    <a:ext uri="{9D8B030D-6E8A-4147-A177-3AD203B41FA5}">
                      <a16:colId xmlns:a16="http://schemas.microsoft.com/office/drawing/2014/main" val="1860192699"/>
                    </a:ext>
                  </a:extLst>
                </a:gridCol>
                <a:gridCol w="2857500">
                  <a:extLst>
                    <a:ext uri="{9D8B030D-6E8A-4147-A177-3AD203B41FA5}">
                      <a16:colId xmlns:a16="http://schemas.microsoft.com/office/drawing/2014/main" val="1232679100"/>
                    </a:ext>
                  </a:extLst>
                </a:gridCol>
              </a:tblGrid>
              <a:tr h="354062">
                <a:tc>
                  <a:txBody>
                    <a:bodyPr/>
                    <a:lstStyle/>
                    <a:p>
                      <a:pPr marL="0" marR="0" algn="ctr">
                        <a:lnSpc>
                          <a:spcPct val="107000"/>
                        </a:lnSpc>
                        <a:spcBef>
                          <a:spcPts val="0"/>
                        </a:spcBef>
                        <a:spcAft>
                          <a:spcPts val="0"/>
                        </a:spcAft>
                      </a:pPr>
                      <a:r>
                        <a:rPr lang="en-US" sz="1600" dirty="0">
                          <a:effectLst/>
                        </a:rPr>
                        <a:t>Time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nchor="ctr"/>
                </a:tc>
                <a:tc>
                  <a:txBody>
                    <a:bodyPr/>
                    <a:lstStyle/>
                    <a:p>
                      <a:pPr marL="0" marR="0" algn="ctr">
                        <a:lnSpc>
                          <a:spcPct val="107000"/>
                        </a:lnSpc>
                        <a:spcBef>
                          <a:spcPts val="0"/>
                        </a:spcBef>
                        <a:spcAft>
                          <a:spcPts val="0"/>
                        </a:spcAft>
                      </a:pPr>
                      <a:r>
                        <a:rPr lang="en-US" sz="1600" dirty="0">
                          <a:effectLst/>
                        </a:rPr>
                        <a:t>Sessions</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nchor="ctr"/>
                </a:tc>
                <a:tc>
                  <a:txBody>
                    <a:bodyPr/>
                    <a:lstStyle/>
                    <a:p>
                      <a:pPr marL="0" marR="0" algn="ctr">
                        <a:lnSpc>
                          <a:spcPct val="107000"/>
                        </a:lnSpc>
                        <a:spcBef>
                          <a:spcPts val="0"/>
                        </a:spcBef>
                        <a:spcAft>
                          <a:spcPts val="0"/>
                        </a:spcAft>
                      </a:pPr>
                      <a:r>
                        <a:rPr lang="en-US" sz="1600" dirty="0">
                          <a:effectLst/>
                        </a:rPr>
                        <a:t>Speakers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nchor="ctr"/>
                </a:tc>
                <a:extLst>
                  <a:ext uri="{0D108BD9-81ED-4DB2-BD59-A6C34878D82A}">
                    <a16:rowId xmlns:a16="http://schemas.microsoft.com/office/drawing/2014/main" val="3228865560"/>
                  </a:ext>
                </a:extLst>
              </a:tr>
              <a:tr h="270195">
                <a:tc rowSpan="4">
                  <a:txBody>
                    <a:bodyPr/>
                    <a:lstStyle/>
                    <a:p>
                      <a:pPr marL="0" marR="0">
                        <a:lnSpc>
                          <a:spcPct val="107000"/>
                        </a:lnSpc>
                        <a:spcBef>
                          <a:spcPts val="0"/>
                        </a:spcBef>
                        <a:spcAft>
                          <a:spcPts val="0"/>
                        </a:spcAft>
                      </a:pPr>
                      <a:r>
                        <a:rPr lang="en-US" sz="1600" dirty="0">
                          <a:effectLst/>
                        </a:rPr>
                        <a:t>11:45 AM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tc gridSpan="2">
                  <a:txBody>
                    <a:bodyPr/>
                    <a:lstStyle/>
                    <a:p>
                      <a:pPr marL="0" marR="0">
                        <a:lnSpc>
                          <a:spcPct val="107000"/>
                        </a:lnSpc>
                        <a:spcBef>
                          <a:spcPts val="0"/>
                        </a:spcBef>
                        <a:spcAft>
                          <a:spcPts val="0"/>
                        </a:spcAft>
                      </a:pPr>
                      <a:r>
                        <a:rPr lang="en-US" sz="1700" kern="1200" dirty="0">
                          <a:solidFill>
                            <a:schemeClr val="dk1"/>
                          </a:solidFill>
                          <a:effectLst/>
                          <a:latin typeface="+mn-lt"/>
                          <a:ea typeface="+mn-ea"/>
                          <a:cs typeface="+mn-cs"/>
                        </a:rPr>
                        <a:t>Opening Welcome</a:t>
                      </a:r>
                    </a:p>
                  </a:txBody>
                  <a:tcPr marL="46630" marR="46630" marT="0" marB="0"/>
                </a:tc>
                <a:tc hMerge="1">
                  <a:txBody>
                    <a:bodyPr/>
                    <a:lstStyle/>
                    <a:p>
                      <a:endParaRPr lang="en-US"/>
                    </a:p>
                  </a:txBody>
                  <a:tcPr/>
                </a:tc>
                <a:extLst>
                  <a:ext uri="{0D108BD9-81ED-4DB2-BD59-A6C34878D82A}">
                    <a16:rowId xmlns:a16="http://schemas.microsoft.com/office/drawing/2014/main" val="3577767985"/>
                  </a:ext>
                </a:extLst>
              </a:tr>
              <a:tr h="300700">
                <a:tc vMerge="1">
                  <a:txBody>
                    <a:bodyPr/>
                    <a:lstStyle/>
                    <a:p>
                      <a:endParaRPr lang="en-US"/>
                    </a:p>
                  </a:txBody>
                  <a:tcPr/>
                </a:tc>
                <a:tc gridSpan="2">
                  <a:txBody>
                    <a:bodyPr/>
                    <a:lstStyle/>
                    <a:p>
                      <a:pPr marL="0" marR="0">
                        <a:lnSpc>
                          <a:spcPct val="107000"/>
                        </a:lnSpc>
                        <a:spcBef>
                          <a:spcPts val="0"/>
                        </a:spcBef>
                        <a:spcAft>
                          <a:spcPts val="0"/>
                        </a:spcAft>
                      </a:pPr>
                      <a:r>
                        <a:rPr lang="en-US" sz="1700" kern="1200" dirty="0">
                          <a:solidFill>
                            <a:schemeClr val="dk1"/>
                          </a:solidFill>
                          <a:effectLst/>
                          <a:latin typeface="+mn-lt"/>
                          <a:ea typeface="+mn-ea"/>
                          <a:cs typeface="+mn-cs"/>
                        </a:rPr>
                        <a:t>Prof. Dr. Salah M. Aly, Chairman, Lakes &amp; Fish Resources Development &amp; Protection Agency</a:t>
                      </a:r>
                    </a:p>
                  </a:txBody>
                  <a:tcPr marL="46630" marR="46630" marT="0" marB="0"/>
                </a:tc>
                <a:tc hMerge="1">
                  <a:txBody>
                    <a:bodyPr/>
                    <a:lstStyle/>
                    <a:p>
                      <a:endParaRPr lang="en-US"/>
                    </a:p>
                  </a:txBody>
                  <a:tcPr/>
                </a:tc>
                <a:extLst>
                  <a:ext uri="{0D108BD9-81ED-4DB2-BD59-A6C34878D82A}">
                    <a16:rowId xmlns:a16="http://schemas.microsoft.com/office/drawing/2014/main" val="4259555724"/>
                  </a:ext>
                </a:extLst>
              </a:tr>
              <a:tr h="270195">
                <a:tc vMerge="1">
                  <a:txBody>
                    <a:bodyPr/>
                    <a:lstStyle/>
                    <a:p>
                      <a:endParaRPr lang="en-US"/>
                    </a:p>
                  </a:txBody>
                  <a:tcPr/>
                </a:tc>
                <a:tc gridSpan="2">
                  <a:txBody>
                    <a:bodyPr/>
                    <a:lstStyle/>
                    <a:p>
                      <a:pPr marL="0" marR="0">
                        <a:lnSpc>
                          <a:spcPct val="107000"/>
                        </a:lnSpc>
                        <a:spcBef>
                          <a:spcPts val="0"/>
                        </a:spcBef>
                        <a:spcAft>
                          <a:spcPts val="0"/>
                        </a:spcAft>
                      </a:pPr>
                      <a:r>
                        <a:rPr lang="en-US" sz="1700" kern="1200" dirty="0">
                          <a:solidFill>
                            <a:schemeClr val="dk1"/>
                          </a:solidFill>
                          <a:effectLst/>
                          <a:latin typeface="+mn-lt"/>
                          <a:ea typeface="+mn-ea"/>
                          <a:cs typeface="+mn-cs"/>
                        </a:rPr>
                        <a:t>Dr. Ahmed Nasr-Allah, Country Representative | Egypt, WorldFish</a:t>
                      </a:r>
                    </a:p>
                  </a:txBody>
                  <a:tcPr marL="46630" marR="46630" marT="0" marB="0"/>
                </a:tc>
                <a:tc hMerge="1">
                  <a:txBody>
                    <a:bodyPr/>
                    <a:lstStyle/>
                    <a:p>
                      <a:endParaRPr lang="en-US"/>
                    </a:p>
                  </a:txBody>
                  <a:tcPr/>
                </a:tc>
                <a:extLst>
                  <a:ext uri="{0D108BD9-81ED-4DB2-BD59-A6C34878D82A}">
                    <a16:rowId xmlns:a16="http://schemas.microsoft.com/office/drawing/2014/main" val="4073436270"/>
                  </a:ext>
                </a:extLst>
              </a:tr>
              <a:tr h="300700">
                <a:tc vMerge="1">
                  <a:txBody>
                    <a:bodyPr/>
                    <a:lstStyle/>
                    <a:p>
                      <a:endParaRPr lang="en-US"/>
                    </a:p>
                  </a:txBody>
                  <a:tcPr/>
                </a:tc>
                <a:tc gridSpan="2">
                  <a:txBody>
                    <a:bodyPr/>
                    <a:lstStyle/>
                    <a:p>
                      <a:pPr marL="0" marR="0">
                        <a:lnSpc>
                          <a:spcPct val="107000"/>
                        </a:lnSpc>
                        <a:spcBef>
                          <a:spcPts val="0"/>
                        </a:spcBef>
                        <a:spcAft>
                          <a:spcPts val="0"/>
                        </a:spcAft>
                      </a:pPr>
                      <a:r>
                        <a:rPr lang="en-US" sz="1700" kern="1200" dirty="0">
                          <a:solidFill>
                            <a:schemeClr val="dk1"/>
                          </a:solidFill>
                          <a:effectLst/>
                          <a:latin typeface="+mn-lt"/>
                          <a:ea typeface="+mn-ea"/>
                          <a:cs typeface="+mn-cs"/>
                        </a:rPr>
                        <a:t>Mousa Wakileh, Center Lead, Soy Excellence Center, Regional Consultant, USSEC</a:t>
                      </a:r>
                    </a:p>
                  </a:txBody>
                  <a:tcPr marL="46630" marR="46630" marT="0" marB="0"/>
                </a:tc>
                <a:tc hMerge="1">
                  <a:txBody>
                    <a:bodyPr/>
                    <a:lstStyle/>
                    <a:p>
                      <a:endParaRPr lang="en-US"/>
                    </a:p>
                  </a:txBody>
                  <a:tcPr/>
                </a:tc>
                <a:extLst>
                  <a:ext uri="{0D108BD9-81ED-4DB2-BD59-A6C34878D82A}">
                    <a16:rowId xmlns:a16="http://schemas.microsoft.com/office/drawing/2014/main" val="1796527604"/>
                  </a:ext>
                </a:extLst>
              </a:tr>
              <a:tr h="375263">
                <a:tc>
                  <a:txBody>
                    <a:bodyPr/>
                    <a:lstStyle/>
                    <a:p>
                      <a:pPr marL="0" marR="0">
                        <a:lnSpc>
                          <a:spcPct val="107000"/>
                        </a:lnSpc>
                        <a:spcBef>
                          <a:spcPts val="0"/>
                        </a:spcBef>
                        <a:spcAft>
                          <a:spcPts val="0"/>
                        </a:spcAft>
                      </a:pPr>
                      <a:r>
                        <a:rPr lang="en-US" sz="1600" dirty="0">
                          <a:effectLst/>
                        </a:rPr>
                        <a:t>12:00 PM</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tc>
                  <a:txBody>
                    <a:bodyPr/>
                    <a:lstStyle/>
                    <a:p>
                      <a:pPr marL="0" marR="0">
                        <a:lnSpc>
                          <a:spcPct val="107000"/>
                        </a:lnSpc>
                        <a:spcBef>
                          <a:spcPts val="0"/>
                        </a:spcBef>
                        <a:spcAft>
                          <a:spcPts val="0"/>
                        </a:spcAft>
                      </a:pPr>
                      <a:r>
                        <a:rPr lang="en-US" sz="1700" kern="1200" dirty="0">
                          <a:solidFill>
                            <a:schemeClr val="dk1"/>
                          </a:solidFill>
                          <a:effectLst/>
                          <a:latin typeface="+mn-lt"/>
                          <a:ea typeface="+mn-ea"/>
                          <a:cs typeface="+mn-cs"/>
                        </a:rPr>
                        <a:t>Tilapia Hatchery in Egypt: Status and Opportunity </a:t>
                      </a:r>
                    </a:p>
                  </a:txBody>
                  <a:tcPr marL="46630" marR="46630" marT="0" marB="0"/>
                </a:tc>
                <a:tc>
                  <a:txBody>
                    <a:bodyPr/>
                    <a:lstStyle/>
                    <a:p>
                      <a:pPr marL="0" marR="0">
                        <a:lnSpc>
                          <a:spcPct val="107000"/>
                        </a:lnSpc>
                        <a:spcBef>
                          <a:spcPts val="0"/>
                        </a:spcBef>
                        <a:spcAft>
                          <a:spcPts val="0"/>
                        </a:spcAft>
                      </a:pPr>
                      <a:r>
                        <a:rPr lang="en-US" sz="1700" dirty="0">
                          <a:effectLst/>
                        </a:rPr>
                        <a:t>Prof. Salah </a:t>
                      </a:r>
                      <a:r>
                        <a:rPr lang="en-US" sz="1700" dirty="0" err="1">
                          <a:effectLst/>
                        </a:rPr>
                        <a:t>Mesalhy</a:t>
                      </a:r>
                      <a:endParaRPr lang="en-US" sz="1700" dirty="0">
                        <a:effectLst/>
                      </a:endParaRPr>
                    </a:p>
                  </a:txBody>
                  <a:tcPr marL="46630" marR="46630" marT="0" marB="0"/>
                </a:tc>
                <a:extLst>
                  <a:ext uri="{0D108BD9-81ED-4DB2-BD59-A6C34878D82A}">
                    <a16:rowId xmlns:a16="http://schemas.microsoft.com/office/drawing/2014/main" val="2269580838"/>
                  </a:ext>
                </a:extLst>
              </a:tr>
              <a:tr h="331461">
                <a:tc>
                  <a:txBody>
                    <a:bodyPr/>
                    <a:lstStyle/>
                    <a:p>
                      <a:pPr marL="0" marR="0">
                        <a:lnSpc>
                          <a:spcPct val="107000"/>
                        </a:lnSpc>
                        <a:spcBef>
                          <a:spcPts val="0"/>
                        </a:spcBef>
                        <a:spcAft>
                          <a:spcPts val="0"/>
                        </a:spcAft>
                      </a:pPr>
                      <a:r>
                        <a:rPr lang="en-US" sz="1600" dirty="0">
                          <a:effectLst/>
                        </a:rPr>
                        <a:t>12:45 PM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tc>
                  <a:txBody>
                    <a:bodyPr/>
                    <a:lstStyle/>
                    <a:p>
                      <a:pPr marL="0" marR="0">
                        <a:lnSpc>
                          <a:spcPct val="107000"/>
                        </a:lnSpc>
                        <a:spcBef>
                          <a:spcPts val="0"/>
                        </a:spcBef>
                        <a:spcAft>
                          <a:spcPts val="0"/>
                        </a:spcAft>
                      </a:pPr>
                      <a:r>
                        <a:rPr lang="en-US" sz="1700" kern="1200" dirty="0">
                          <a:solidFill>
                            <a:schemeClr val="dk1"/>
                          </a:solidFill>
                          <a:effectLst/>
                          <a:latin typeface="+mn-lt"/>
                          <a:ea typeface="+mn-ea"/>
                          <a:cs typeface="+mn-cs"/>
                        </a:rPr>
                        <a:t>Management of Tilapia Hatchery: Fry and Fingerlings Production </a:t>
                      </a:r>
                    </a:p>
                  </a:txBody>
                  <a:tcPr marL="46630" marR="46630" marT="0" marB="0"/>
                </a:tc>
                <a:tc>
                  <a:txBody>
                    <a:bodyPr/>
                    <a:lstStyle/>
                    <a:p>
                      <a:pPr marL="0" marR="0">
                        <a:lnSpc>
                          <a:spcPct val="107000"/>
                        </a:lnSpc>
                        <a:spcBef>
                          <a:spcPts val="0"/>
                        </a:spcBef>
                        <a:spcAft>
                          <a:spcPts val="0"/>
                        </a:spcAft>
                      </a:pPr>
                      <a:r>
                        <a:rPr lang="en-US" sz="1700" dirty="0">
                          <a:effectLst/>
                        </a:rPr>
                        <a:t>Prof. Mohamed </a:t>
                      </a:r>
                      <a:r>
                        <a:rPr lang="en-US" sz="1700" dirty="0" err="1">
                          <a:effectLst/>
                        </a:rPr>
                        <a:t>ElGazar</a:t>
                      </a:r>
                      <a:endParaRPr lang="en-US" sz="1700" dirty="0">
                        <a:effectLst/>
                      </a:endParaRPr>
                    </a:p>
                  </a:txBody>
                  <a:tcPr marL="46630" marR="46630" marT="0" marB="0"/>
                </a:tc>
                <a:extLst>
                  <a:ext uri="{0D108BD9-81ED-4DB2-BD59-A6C34878D82A}">
                    <a16:rowId xmlns:a16="http://schemas.microsoft.com/office/drawing/2014/main" val="1125459636"/>
                  </a:ext>
                </a:extLst>
              </a:tr>
              <a:tr h="300700">
                <a:tc>
                  <a:txBody>
                    <a:bodyPr/>
                    <a:lstStyle/>
                    <a:p>
                      <a:pPr marL="0" marR="0">
                        <a:lnSpc>
                          <a:spcPct val="107000"/>
                        </a:lnSpc>
                        <a:spcBef>
                          <a:spcPts val="0"/>
                        </a:spcBef>
                        <a:spcAft>
                          <a:spcPts val="0"/>
                        </a:spcAft>
                      </a:pPr>
                      <a:r>
                        <a:rPr lang="en-US" sz="1600" dirty="0">
                          <a:effectLst/>
                        </a:rPr>
                        <a:t>01:30 PM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tc>
                  <a:txBody>
                    <a:bodyPr/>
                    <a:lstStyle/>
                    <a:p>
                      <a:pPr marL="0" marR="0">
                        <a:lnSpc>
                          <a:spcPct val="107000"/>
                        </a:lnSpc>
                        <a:spcBef>
                          <a:spcPts val="0"/>
                        </a:spcBef>
                        <a:spcAft>
                          <a:spcPts val="0"/>
                        </a:spcAft>
                      </a:pPr>
                      <a:r>
                        <a:rPr lang="en-US" sz="1700" kern="1200" dirty="0">
                          <a:solidFill>
                            <a:schemeClr val="dk1"/>
                          </a:solidFill>
                          <a:effectLst/>
                          <a:latin typeface="+mn-lt"/>
                          <a:ea typeface="+mn-ea"/>
                          <a:cs typeface="+mn-cs"/>
                        </a:rPr>
                        <a:t>Break</a:t>
                      </a:r>
                    </a:p>
                  </a:txBody>
                  <a:tcPr marL="46630" marR="46630" marT="0" marB="0"/>
                </a:tc>
                <a:tc>
                  <a:txBody>
                    <a:bodyPr/>
                    <a:lstStyle/>
                    <a:p>
                      <a:pPr marL="0" marR="0">
                        <a:lnSpc>
                          <a:spcPct val="107000"/>
                        </a:lnSpc>
                        <a:spcBef>
                          <a:spcPts val="0"/>
                        </a:spcBef>
                        <a:spcAft>
                          <a:spcPts val="0"/>
                        </a:spcAft>
                      </a:pPr>
                      <a:endParaRPr lang="en-US" sz="17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extLst>
                  <a:ext uri="{0D108BD9-81ED-4DB2-BD59-A6C34878D82A}">
                    <a16:rowId xmlns:a16="http://schemas.microsoft.com/office/drawing/2014/main" val="1092928633"/>
                  </a:ext>
                </a:extLst>
              </a:tr>
              <a:tr h="414924">
                <a:tc>
                  <a:txBody>
                    <a:bodyPr/>
                    <a:lstStyle/>
                    <a:p>
                      <a:pPr marL="0" marR="0">
                        <a:lnSpc>
                          <a:spcPct val="107000"/>
                        </a:lnSpc>
                        <a:spcBef>
                          <a:spcPts val="0"/>
                        </a:spcBef>
                        <a:spcAft>
                          <a:spcPts val="0"/>
                        </a:spcAft>
                      </a:pPr>
                      <a:r>
                        <a:rPr lang="en-US" sz="1600" dirty="0">
                          <a:effectLst/>
                        </a:rPr>
                        <a:t>02:15 PM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tc>
                  <a:txBody>
                    <a:bodyPr/>
                    <a:lstStyle/>
                    <a:p>
                      <a:pPr marL="0" marR="0">
                        <a:lnSpc>
                          <a:spcPct val="107000"/>
                        </a:lnSpc>
                        <a:spcBef>
                          <a:spcPts val="0"/>
                        </a:spcBef>
                        <a:spcAft>
                          <a:spcPts val="0"/>
                        </a:spcAft>
                      </a:pPr>
                      <a:r>
                        <a:rPr lang="en-US" sz="1700" kern="1200" dirty="0">
                          <a:solidFill>
                            <a:schemeClr val="dk1"/>
                          </a:solidFill>
                          <a:effectLst/>
                          <a:latin typeface="+mn-lt"/>
                          <a:ea typeface="+mn-ea"/>
                          <a:cs typeface="+mn-cs"/>
                        </a:rPr>
                        <a:t>Overwintering of Tilapia Fry: Nursery Pound Preparation and Management.</a:t>
                      </a:r>
                    </a:p>
                  </a:txBody>
                  <a:tcPr marL="46630" marR="4663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mn-lt"/>
                          <a:ea typeface="+mn-ea"/>
                          <a:cs typeface="+mn-cs"/>
                        </a:rPr>
                        <a:t>Prof. Gamal </a:t>
                      </a:r>
                      <a:r>
                        <a:rPr kumimoji="0" lang="en-US" sz="1700" b="0" i="0" u="none" strike="noStrike" kern="1200" cap="none" spc="0" normalizeH="0" baseline="0" noProof="0" dirty="0" err="1">
                          <a:ln>
                            <a:noFill/>
                          </a:ln>
                          <a:solidFill>
                            <a:prstClr val="black"/>
                          </a:solidFill>
                          <a:effectLst/>
                          <a:uLnTx/>
                          <a:uFillTx/>
                          <a:latin typeface="+mn-lt"/>
                          <a:ea typeface="+mn-ea"/>
                          <a:cs typeface="+mn-cs"/>
                        </a:rPr>
                        <a:t>Azzazy</a:t>
                      </a:r>
                      <a:endParaRPr kumimoji="0" lang="en-US" sz="1700" b="0" i="0" u="none" strike="noStrike" kern="1200" cap="none" spc="0" normalizeH="0" baseline="0" noProof="0" dirty="0">
                        <a:ln>
                          <a:noFill/>
                        </a:ln>
                        <a:solidFill>
                          <a:prstClr val="black"/>
                        </a:solidFill>
                        <a:effectLst/>
                        <a:uLnTx/>
                        <a:uFillTx/>
                        <a:latin typeface="+mn-lt"/>
                        <a:ea typeface="+mn-ea"/>
                        <a:cs typeface="+mn-cs"/>
                      </a:endParaRPr>
                    </a:p>
                  </a:txBody>
                  <a:tcPr marL="46630" marR="46630" marT="0" marB="0"/>
                </a:tc>
                <a:extLst>
                  <a:ext uri="{0D108BD9-81ED-4DB2-BD59-A6C34878D82A}">
                    <a16:rowId xmlns:a16="http://schemas.microsoft.com/office/drawing/2014/main" val="592685968"/>
                  </a:ext>
                </a:extLst>
              </a:tr>
              <a:tr h="406072">
                <a:tc>
                  <a:txBody>
                    <a:bodyPr/>
                    <a:lstStyle/>
                    <a:p>
                      <a:pPr marL="0" marR="0">
                        <a:lnSpc>
                          <a:spcPct val="107000"/>
                        </a:lnSpc>
                        <a:spcBef>
                          <a:spcPts val="0"/>
                        </a:spcBef>
                        <a:spcAft>
                          <a:spcPts val="0"/>
                        </a:spcAft>
                      </a:pPr>
                      <a:r>
                        <a:rPr lang="en-US" sz="1600" dirty="0">
                          <a:effectLst/>
                        </a:rPr>
                        <a:t>03:00 PM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tc>
                  <a:txBody>
                    <a:bodyPr/>
                    <a:lstStyle/>
                    <a:p>
                      <a:pPr marL="0" marR="0">
                        <a:lnSpc>
                          <a:spcPct val="107000"/>
                        </a:lnSpc>
                        <a:spcBef>
                          <a:spcPts val="0"/>
                        </a:spcBef>
                        <a:spcAft>
                          <a:spcPts val="0"/>
                        </a:spcAft>
                      </a:pPr>
                      <a:r>
                        <a:rPr lang="en-US" sz="1700" kern="1200" dirty="0">
                          <a:solidFill>
                            <a:schemeClr val="dk1"/>
                          </a:solidFill>
                          <a:effectLst/>
                          <a:latin typeface="+mn-lt"/>
                          <a:ea typeface="+mn-ea"/>
                          <a:cs typeface="+mn-cs"/>
                        </a:rPr>
                        <a:t>Feeding of Tilapia Fry for Successful Overwintering</a:t>
                      </a:r>
                    </a:p>
                  </a:txBody>
                  <a:tcPr marL="46630" marR="46630" marT="0" marB="0"/>
                </a:tc>
                <a:tc>
                  <a:txBody>
                    <a:bodyPr/>
                    <a:lstStyle/>
                    <a:p>
                      <a:pPr marL="0" marR="0">
                        <a:lnSpc>
                          <a:spcPct val="107000"/>
                        </a:lnSpc>
                        <a:spcBef>
                          <a:spcPts val="0"/>
                        </a:spcBef>
                        <a:spcAft>
                          <a:spcPts val="0"/>
                        </a:spcAft>
                      </a:pPr>
                      <a:r>
                        <a:rPr lang="en-US" sz="1700" dirty="0">
                          <a:effectLst/>
                        </a:rPr>
                        <a:t>Prof. Abdel Fatah ElSayed</a:t>
                      </a:r>
                    </a:p>
                  </a:txBody>
                  <a:tcPr marL="46630" marR="46630" marT="0" marB="0"/>
                </a:tc>
                <a:extLst>
                  <a:ext uri="{0D108BD9-81ED-4DB2-BD59-A6C34878D82A}">
                    <a16:rowId xmlns:a16="http://schemas.microsoft.com/office/drawing/2014/main" val="173209770"/>
                  </a:ext>
                </a:extLst>
              </a:tr>
              <a:tr h="300700">
                <a:tc>
                  <a:txBody>
                    <a:bodyPr/>
                    <a:lstStyle/>
                    <a:p>
                      <a:pPr marL="0" marR="0">
                        <a:lnSpc>
                          <a:spcPct val="107000"/>
                        </a:lnSpc>
                        <a:spcBef>
                          <a:spcPts val="0"/>
                        </a:spcBef>
                        <a:spcAft>
                          <a:spcPts val="0"/>
                        </a:spcAft>
                      </a:pPr>
                      <a:r>
                        <a:rPr lang="en-US" sz="1600" dirty="0">
                          <a:effectLst/>
                        </a:rPr>
                        <a:t>03:45 PM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tc>
                  <a:txBody>
                    <a:bodyPr/>
                    <a:lstStyle/>
                    <a:p>
                      <a:pPr marL="0" marR="0">
                        <a:lnSpc>
                          <a:spcPct val="107000"/>
                        </a:lnSpc>
                        <a:spcBef>
                          <a:spcPts val="0"/>
                        </a:spcBef>
                        <a:spcAft>
                          <a:spcPts val="0"/>
                        </a:spcAft>
                      </a:pPr>
                      <a:r>
                        <a:rPr lang="en-US" sz="1700" dirty="0">
                          <a:effectLst/>
                        </a:rPr>
                        <a:t>Successful Tips, Techniques, Ideas to Avoid Common Mistakes</a:t>
                      </a:r>
                      <a:endParaRPr lang="en-US" sz="17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tc>
                  <a:txBody>
                    <a:bodyPr/>
                    <a:lstStyle/>
                    <a:p>
                      <a:pPr marL="0" marR="0">
                        <a:lnSpc>
                          <a:spcPct val="107000"/>
                        </a:lnSpc>
                        <a:spcBef>
                          <a:spcPts val="0"/>
                        </a:spcBef>
                        <a:spcAft>
                          <a:spcPts val="0"/>
                        </a:spcAft>
                      </a:pPr>
                      <a:r>
                        <a:rPr lang="en-US" sz="1700" dirty="0">
                          <a:effectLst/>
                        </a:rPr>
                        <a:t>Prof. Diaa Al-Kenawy</a:t>
                      </a:r>
                      <a:endParaRPr lang="en-US" sz="17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extLst>
                  <a:ext uri="{0D108BD9-81ED-4DB2-BD59-A6C34878D82A}">
                    <a16:rowId xmlns:a16="http://schemas.microsoft.com/office/drawing/2014/main" val="3622998814"/>
                  </a:ext>
                </a:extLst>
              </a:tr>
              <a:tr h="300700">
                <a:tc>
                  <a:txBody>
                    <a:bodyPr/>
                    <a:lstStyle/>
                    <a:p>
                      <a:pPr marL="0" marR="0">
                        <a:lnSpc>
                          <a:spcPct val="107000"/>
                        </a:lnSpc>
                        <a:spcBef>
                          <a:spcPts val="0"/>
                        </a:spcBef>
                        <a:spcAft>
                          <a:spcPts val="1275"/>
                        </a:spcAft>
                      </a:pPr>
                      <a:r>
                        <a:rPr lang="en-US" sz="1600" dirty="0">
                          <a:effectLst/>
                        </a:rPr>
                        <a:t>04:00 PM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tc>
                  <a:txBody>
                    <a:bodyPr/>
                    <a:lstStyle/>
                    <a:p>
                      <a:pPr marL="0" marR="0">
                        <a:spcBef>
                          <a:spcPts val="0"/>
                        </a:spcBef>
                        <a:spcAft>
                          <a:spcPts val="0"/>
                        </a:spcAft>
                      </a:pPr>
                      <a:r>
                        <a:rPr lang="en-US" sz="1700" dirty="0">
                          <a:effectLst/>
                        </a:rPr>
                        <a:t>Open Discussion &amp; Q/A</a:t>
                      </a:r>
                      <a:endParaRPr lang="en-US" sz="17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extLst>
                  <a:ext uri="{0D108BD9-81ED-4DB2-BD59-A6C34878D82A}">
                    <a16:rowId xmlns:a16="http://schemas.microsoft.com/office/drawing/2014/main" val="1327320305"/>
                  </a:ext>
                </a:extLst>
              </a:tr>
              <a:tr h="300700">
                <a:tc>
                  <a:txBody>
                    <a:bodyPr/>
                    <a:lstStyle/>
                    <a:p>
                      <a:pPr marL="0" marR="0">
                        <a:lnSpc>
                          <a:spcPct val="107000"/>
                        </a:lnSpc>
                        <a:spcBef>
                          <a:spcPts val="0"/>
                        </a:spcBef>
                        <a:spcAft>
                          <a:spcPts val="0"/>
                        </a:spcAft>
                      </a:pPr>
                      <a:r>
                        <a:rPr lang="en-US" sz="1600" dirty="0">
                          <a:effectLst/>
                        </a:rPr>
                        <a:t>04:45 PM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tc gridSpan="2">
                  <a:txBody>
                    <a:bodyPr/>
                    <a:lstStyle/>
                    <a:p>
                      <a:pPr marL="0" marR="0">
                        <a:lnSpc>
                          <a:spcPct val="107000"/>
                        </a:lnSpc>
                        <a:spcBef>
                          <a:spcPts val="0"/>
                        </a:spcBef>
                        <a:spcAft>
                          <a:spcPts val="0"/>
                        </a:spcAft>
                      </a:pPr>
                      <a:r>
                        <a:rPr lang="en-US" sz="1700" dirty="0">
                          <a:effectLst/>
                        </a:rPr>
                        <a:t>Closing Remarks</a:t>
                      </a:r>
                      <a:endParaRPr lang="en-US" sz="17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tc hMerge="1">
                  <a:txBody>
                    <a:bodyPr/>
                    <a:lstStyle/>
                    <a:p>
                      <a:endParaRPr lang="en-US"/>
                    </a:p>
                  </a:txBody>
                  <a:tcPr/>
                </a:tc>
                <a:extLst>
                  <a:ext uri="{0D108BD9-81ED-4DB2-BD59-A6C34878D82A}">
                    <a16:rowId xmlns:a16="http://schemas.microsoft.com/office/drawing/2014/main" val="2387281061"/>
                  </a:ext>
                </a:extLst>
              </a:tr>
              <a:tr h="300700">
                <a:tc rowSpan="3">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tc gridSpan="2">
                  <a:txBody>
                    <a:bodyPr/>
                    <a:lstStyle/>
                    <a:p>
                      <a:pPr marL="0" marR="0">
                        <a:lnSpc>
                          <a:spcPct val="107000"/>
                        </a:lnSpc>
                        <a:spcBef>
                          <a:spcPts val="0"/>
                        </a:spcBef>
                        <a:spcAft>
                          <a:spcPts val="0"/>
                        </a:spcAft>
                      </a:pPr>
                      <a:r>
                        <a:rPr lang="en-US" sz="1700" dirty="0">
                          <a:effectLst/>
                        </a:rPr>
                        <a:t>Prof. Dr. Salah M. Aly, Chairman, Lakes &amp; Fish Resources Development &amp; Protection Agency</a:t>
                      </a:r>
                      <a:endParaRPr lang="en-US" sz="17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tc hMerge="1">
                  <a:txBody>
                    <a:bodyPr/>
                    <a:lstStyle/>
                    <a:p>
                      <a:endParaRPr lang="en-US"/>
                    </a:p>
                  </a:txBody>
                  <a:tcPr/>
                </a:tc>
                <a:extLst>
                  <a:ext uri="{0D108BD9-81ED-4DB2-BD59-A6C34878D82A}">
                    <a16:rowId xmlns:a16="http://schemas.microsoft.com/office/drawing/2014/main" val="1637241755"/>
                  </a:ext>
                </a:extLst>
              </a:tr>
              <a:tr h="270195">
                <a:tc vMerge="1">
                  <a:txBody>
                    <a:bodyPr/>
                    <a:lstStyle/>
                    <a:p>
                      <a:endParaRPr lang="en-US"/>
                    </a:p>
                  </a:txBody>
                  <a:tcPr/>
                </a:tc>
                <a:tc gridSpan="2">
                  <a:txBody>
                    <a:bodyPr/>
                    <a:lstStyle/>
                    <a:p>
                      <a:pPr marL="0" marR="0">
                        <a:lnSpc>
                          <a:spcPct val="107000"/>
                        </a:lnSpc>
                        <a:spcBef>
                          <a:spcPts val="0"/>
                        </a:spcBef>
                        <a:spcAft>
                          <a:spcPts val="0"/>
                        </a:spcAft>
                      </a:pPr>
                      <a:r>
                        <a:rPr lang="en-US" sz="1700" dirty="0">
                          <a:effectLst/>
                        </a:rPr>
                        <a:t>Dr. Ahmed Nasr-Allah, Country </a:t>
                      </a:r>
                      <a:r>
                        <a:rPr lang="en-US" sz="1700" kern="1200" dirty="0">
                          <a:solidFill>
                            <a:schemeClr val="dk1"/>
                          </a:solidFill>
                          <a:effectLst/>
                          <a:latin typeface="+mn-lt"/>
                          <a:ea typeface="+mn-ea"/>
                          <a:cs typeface="+mn-cs"/>
                        </a:rPr>
                        <a:t>Representative</a:t>
                      </a:r>
                      <a:r>
                        <a:rPr lang="en-US" sz="1700" dirty="0">
                          <a:effectLst/>
                        </a:rPr>
                        <a:t> / Egypt, WorldFish</a:t>
                      </a:r>
                      <a:endParaRPr lang="en-US" sz="17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tc hMerge="1">
                  <a:txBody>
                    <a:bodyPr/>
                    <a:lstStyle/>
                    <a:p>
                      <a:endParaRPr lang="en-US"/>
                    </a:p>
                  </a:txBody>
                  <a:tcPr/>
                </a:tc>
                <a:extLst>
                  <a:ext uri="{0D108BD9-81ED-4DB2-BD59-A6C34878D82A}">
                    <a16:rowId xmlns:a16="http://schemas.microsoft.com/office/drawing/2014/main" val="1739115316"/>
                  </a:ext>
                </a:extLst>
              </a:tr>
              <a:tr h="412030">
                <a:tc vMerge="1">
                  <a:txBody>
                    <a:bodyPr/>
                    <a:lstStyle/>
                    <a:p>
                      <a:endParaRPr lang="en-US"/>
                    </a:p>
                  </a:txBody>
                  <a:tcPr/>
                </a:tc>
                <a:tc gridSpan="2">
                  <a:txBody>
                    <a:bodyPr/>
                    <a:lstStyle/>
                    <a:p>
                      <a:pPr marL="0" marR="0">
                        <a:lnSpc>
                          <a:spcPct val="107000"/>
                        </a:lnSpc>
                        <a:spcBef>
                          <a:spcPts val="0"/>
                        </a:spcBef>
                        <a:spcAft>
                          <a:spcPts val="0"/>
                        </a:spcAft>
                      </a:pPr>
                      <a:r>
                        <a:rPr lang="en-US" sz="1700" dirty="0">
                          <a:effectLst/>
                        </a:rPr>
                        <a:t>Mousa Wakileh, Center Lead, Soy Excellence Center, Regional Consultant, USSEC</a:t>
                      </a:r>
                      <a:endParaRPr lang="en-US" sz="1700" dirty="0">
                        <a:effectLst/>
                        <a:latin typeface="Calibri" panose="020F0502020204030204" pitchFamily="34" charset="0"/>
                        <a:ea typeface="Calibri" panose="020F0502020204030204" pitchFamily="34" charset="0"/>
                        <a:cs typeface="Arial" panose="020B0604020202020204" pitchFamily="34" charset="0"/>
                      </a:endParaRPr>
                    </a:p>
                  </a:txBody>
                  <a:tcPr marL="46630" marR="46630" marT="0" marB="0"/>
                </a:tc>
                <a:tc hMerge="1">
                  <a:txBody>
                    <a:bodyPr/>
                    <a:lstStyle/>
                    <a:p>
                      <a:endParaRPr lang="en-US"/>
                    </a:p>
                  </a:txBody>
                  <a:tcPr/>
                </a:tc>
                <a:extLst>
                  <a:ext uri="{0D108BD9-81ED-4DB2-BD59-A6C34878D82A}">
                    <a16:rowId xmlns:a16="http://schemas.microsoft.com/office/drawing/2014/main" val="1777057897"/>
                  </a:ext>
                </a:extLst>
              </a:tr>
            </a:tbl>
          </a:graphicData>
        </a:graphic>
      </p:graphicFrame>
      <p:pic>
        <p:nvPicPr>
          <p:cNvPr id="2" name="Picture 1" descr="A close-up of a sign&#10;&#10;Description automatically generated">
            <a:extLst>
              <a:ext uri="{FF2B5EF4-FFF2-40B4-BE49-F238E27FC236}">
                <a16:creationId xmlns:a16="http://schemas.microsoft.com/office/drawing/2014/main" id="{A787F77A-A25A-D664-1A65-7E0DC57766E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648700"/>
          </a:xfrm>
          <a:prstGeom prst="rect">
            <a:avLst/>
          </a:prstGeom>
          <a:noFill/>
          <a:ln>
            <a:noFill/>
          </a:ln>
        </p:spPr>
      </p:pic>
    </p:spTree>
    <p:extLst>
      <p:ext uri="{BB962C8B-B14F-4D97-AF65-F5344CB8AC3E}">
        <p14:creationId xmlns:p14="http://schemas.microsoft.com/office/powerpoint/2010/main" val="3751589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0998EBB-A507-4AF5-93E7-5D0F0E2274B7}"/>
              </a:ext>
            </a:extLst>
          </p:cNvPr>
          <p:cNvSpPr txBox="1"/>
          <p:nvPr/>
        </p:nvSpPr>
        <p:spPr>
          <a:xfrm>
            <a:off x="1" y="2419680"/>
            <a:ext cx="12215445" cy="4666481"/>
          </a:xfrm>
          <a:prstGeom prst="rect">
            <a:avLst/>
          </a:prstGeom>
          <a:noFill/>
        </p:spPr>
        <p:txBody>
          <a:bodyPr wrap="square">
            <a:spAutoFit/>
          </a:bodyPr>
          <a:lstStyle/>
          <a:p>
            <a:pPr marL="0" marR="0" lvl="0" indent="0" algn="l" defTabSz="623438"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Prof. Salah </a:t>
            </a:r>
            <a:r>
              <a:rPr kumimoji="0" lang="en-US" sz="1600" b="1" i="0" u="none" strike="noStrike" kern="1200" cap="none" spc="0" normalizeH="0" baseline="0" noProof="0" dirty="0" err="1">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Mesalhy</a:t>
            </a:r>
            <a:endParaRPr kumimoji="0" lang="en-US" sz="1600" b="1"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623438"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Chairman,</a:t>
            </a:r>
            <a:r>
              <a:rPr kumimoji="0" lang="en-GB" sz="12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 LFRPDA</a:t>
            </a:r>
            <a:r>
              <a:rPr kumimoji="0" lang="en-US" sz="12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 Cairo, Egypt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Prof Salah </a:t>
            </a:r>
            <a:r>
              <a:rPr kumimoji="0" lang="en-US" sz="1000" b="0" i="0" u="none" strike="noStrike" kern="1200" cap="none" spc="0" normalizeH="0" baseline="0" noProof="0" dirty="0" err="1">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Mesalhy</a:t>
            </a: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 Aly, BVMS, </a:t>
            </a:r>
            <a:r>
              <a:rPr kumimoji="0" lang="en-US" sz="1000" b="0" i="0" u="none" strike="noStrike" kern="1200" cap="none" spc="0" normalizeH="0" baseline="0" noProof="0" dirty="0" err="1">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MVSc</a:t>
            </a: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 Ph.D.   Professor of Fish Pathology at Suez Canal University &amp; One of 2% Best Scientists in the world for 2020, 2021, 2022, 2023 based on Stirling Univ. Standard, USA.  </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Chairman, Lakes and Fish Resources Protection and Development Agency Board, Egyptian Cabinet. </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Chairman, Egyptian Mariculture Project Board, Ministry of Agriculture.</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Chairman, Regional Advisory Council of U S Soya Excellence Center.</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A member of Board of Trustee to National New Ismailia University. Ministry of Higher Education.</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A member of WorldFish Board of Trustee, CGIAR, Washington/Malaysia.  A member of the Livestock and Fisheries Research Council at the Academy of Scientific Research and Technology, Ministry of Higher Education. A member of the General Union of Arab Experts. A member of the General Union for the Protection of Wild and Marine Life in the League of Arab States.  A member in Faculty Council in College of Vet. Medicine, Suez Canal University, Ministry of Higher Education.  A member in Faculty Council in College of Fisheries, Suez University, Ministry of Higher Education.  A member of Egyptian Boards for import and Infectious Diseases, Ministry of Agriculture. A member of National Institute of Fisheries and Oceanography Council, Ministry of Higher Education. </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He has published more than 220 Scientific Research Papers in Local and International Scientific Journals.  </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He also supervised, participated, and discussed more than 250 Master's and Doctoral theses.  He published 4 Scientific Books in the field of Pathology.  He judged Scientific Research for more than 50 Local and International Scientific Journals.  He won 20 international Research Projects.</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Formally worked as:</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Chairman, General Authority for Fish Resources Development, Ministry of Agriculture.</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Head of Pathology Department, Faculty of Veterinary Medicine, Suez Canal University.</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Dean of Fish Farming and Technology Institute, Suez Canal University.</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Head of the Fish Health Program for Africa and West Asia, World Fish Center.</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Head of Fish Diseases Department at World Fish Center (Malaysia/Egypt).</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Expert Consultant for WHO, United Nations. Organizations (Geneva).</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Expert Consultant, FAO, United Nations Organizations (Rome).</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Expert Consultant, OIE, United Nations Organizations (Paris).</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Expert for Consultation Group of International Agricultural Resources, Washington, USA.</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Coordinator for International Cooperation of the Suez Canal University.</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Professor and Head of Medical Laboratories Department, Qassim University, Saudi Arabia.</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Teacher Assistant in Department of Biological Science, University of Texas at El Paso, USA.</a:t>
            </a:r>
            <a:endParaRPr kumimoji="0" lang="en-GB" sz="10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0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E8FF4E4D-0A20-4416-9C8B-AE3C41309557}"/>
              </a:ext>
            </a:extLst>
          </p:cNvPr>
          <p:cNvPicPr>
            <a:picLocks noChangeAspect="1"/>
          </p:cNvPicPr>
          <p:nvPr/>
        </p:nvPicPr>
        <p:blipFill>
          <a:blip r:embed="rId2"/>
          <a:stretch>
            <a:fillRect/>
          </a:stretch>
        </p:blipFill>
        <p:spPr>
          <a:xfrm>
            <a:off x="10581608" y="4752321"/>
            <a:ext cx="1375016" cy="1864486"/>
          </a:xfrm>
          <a:prstGeom prst="rect">
            <a:avLst/>
          </a:prstGeom>
        </p:spPr>
      </p:pic>
      <p:sp>
        <p:nvSpPr>
          <p:cNvPr id="10" name="TextBox 9">
            <a:extLst>
              <a:ext uri="{FF2B5EF4-FFF2-40B4-BE49-F238E27FC236}">
                <a16:creationId xmlns:a16="http://schemas.microsoft.com/office/drawing/2014/main" id="{0120DB65-FC06-49D0-8551-676C99BDE493}"/>
              </a:ext>
            </a:extLst>
          </p:cNvPr>
          <p:cNvSpPr txBox="1"/>
          <p:nvPr/>
        </p:nvSpPr>
        <p:spPr>
          <a:xfrm>
            <a:off x="20548" y="1859622"/>
            <a:ext cx="9927841" cy="855619"/>
          </a:xfrm>
          <a:prstGeom prst="rect">
            <a:avLst/>
          </a:prstGeom>
          <a:noFill/>
        </p:spPr>
        <p:txBody>
          <a:bodyPr wrap="square">
            <a:spAutoFit/>
          </a:bodyPr>
          <a:lstStyle/>
          <a:p>
            <a:pPr marL="0" marR="0" lvl="0" indent="0" algn="l" defTabSz="914396"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Wednesday, December</a:t>
            </a:r>
            <a:r>
              <a:rPr lang="en-US" sz="1600" b="1" dirty="0">
                <a:solidFill>
                  <a:srgbClr val="643200"/>
                </a:solidFill>
                <a:latin typeface="Arial" panose="020B0604020202020204" pitchFamily="34" charset="0"/>
                <a:ea typeface="Verdana" panose="020B0604030504040204" pitchFamily="34" charset="0"/>
                <a:cs typeface="Arial" panose="020B0604020202020204" pitchFamily="34" charset="0"/>
              </a:rPr>
              <a:t> 18</a:t>
            </a:r>
            <a:r>
              <a:rPr kumimoji="0" lang="en-US" sz="1600" b="1" i="0" u="none" strike="noStrike" kern="1200" cap="none" spc="0" normalizeH="0" baseline="30000" noProof="0" dirty="0" err="1">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th</a:t>
            </a:r>
            <a:r>
              <a:rPr kumimoji="0" lang="en-US" sz="1600" b="1"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 2024:</a:t>
            </a:r>
          </a:p>
          <a:p>
            <a:pPr marL="0" marR="0" lvl="0" indent="0" algn="l" defTabSz="914396" rtl="0" eaLnBrk="0" fontAlgn="base" latinLnBrk="0" hangingPunct="0">
              <a:lnSpc>
                <a:spcPct val="100000"/>
              </a:lnSpc>
              <a:spcBef>
                <a:spcPct val="20000"/>
              </a:spcBef>
              <a:spcAft>
                <a:spcPct val="0"/>
              </a:spcAft>
              <a:buClrTx/>
              <a:buSzTx/>
              <a:buFontTx/>
              <a:buNone/>
              <a:tabLst/>
              <a:defRPr/>
            </a:pPr>
            <a:r>
              <a:rPr lang="en-US" sz="1400" dirty="0">
                <a:solidFill>
                  <a:srgbClr val="643200"/>
                </a:solidFill>
                <a:latin typeface="Arial" panose="020B0604020202020204" pitchFamily="34" charset="0"/>
                <a:ea typeface="Verdana" panose="020B0604030504040204" pitchFamily="34" charset="0"/>
                <a:cs typeface="Arial" panose="020B0604020202020204" pitchFamily="34" charset="0"/>
              </a:rPr>
              <a:t>12</a:t>
            </a:r>
            <a:r>
              <a:rPr kumimoji="0" lang="en-US" sz="1400" b="0"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:00 PM </a:t>
            </a:r>
            <a:r>
              <a:rPr kumimoji="0" lang="en-US" sz="1200" b="0"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 </a:t>
            </a:r>
            <a:r>
              <a:rPr kumimoji="0" lang="en-US" sz="1400" b="0"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Tilapia Hatchery in Egypt: Status and Opportunity.</a:t>
            </a:r>
            <a:endParaRPr kumimoji="0" lang="en-US" sz="1200" b="0"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l" defTabSz="914396" rtl="0" eaLnBrk="0" fontAlgn="base" latinLnBrk="0" hangingPunct="0">
              <a:lnSpc>
                <a:spcPct val="100000"/>
              </a:lnSpc>
              <a:spcBef>
                <a:spcPct val="20000"/>
              </a:spcBef>
              <a:spcAft>
                <a:spcPct val="0"/>
              </a:spcAft>
              <a:buClrTx/>
              <a:buSzTx/>
              <a:buFontTx/>
              <a:buNone/>
              <a:tabLst/>
              <a:defRPr/>
            </a:pPr>
            <a:endParaRPr kumimoji="0" lang="en-US" sz="1400" b="0"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endParaRPr>
          </a:p>
        </p:txBody>
      </p:sp>
      <p:pic>
        <p:nvPicPr>
          <p:cNvPr id="2" name="Picture 1" descr="A close-up of a sign&#10;&#10;Description automatically generated">
            <a:extLst>
              <a:ext uri="{FF2B5EF4-FFF2-40B4-BE49-F238E27FC236}">
                <a16:creationId xmlns:a16="http://schemas.microsoft.com/office/drawing/2014/main" id="{79C87076-A391-A761-CF0D-3E30084471A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674796"/>
          </a:xfrm>
          <a:prstGeom prst="rect">
            <a:avLst/>
          </a:prstGeom>
          <a:noFill/>
          <a:ln>
            <a:noFill/>
          </a:ln>
        </p:spPr>
      </p:pic>
    </p:spTree>
    <p:extLst>
      <p:ext uri="{BB962C8B-B14F-4D97-AF65-F5344CB8AC3E}">
        <p14:creationId xmlns:p14="http://schemas.microsoft.com/office/powerpoint/2010/main" val="3450597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0998EBB-A507-4AF5-93E7-5D0F0E2274B7}"/>
              </a:ext>
            </a:extLst>
          </p:cNvPr>
          <p:cNvSpPr txBox="1"/>
          <p:nvPr/>
        </p:nvSpPr>
        <p:spPr>
          <a:xfrm>
            <a:off x="133564" y="3598599"/>
            <a:ext cx="9337696" cy="2554545"/>
          </a:xfrm>
          <a:prstGeom prst="rect">
            <a:avLst/>
          </a:prstGeom>
          <a:noFill/>
        </p:spPr>
        <p:txBody>
          <a:bodyPr wrap="square" lIns="91440" tIns="45720" rIns="91440" bIns="45720" anchor="t">
            <a:spAutoFit/>
          </a:bodyPr>
          <a:lstStyle/>
          <a:p>
            <a:pPr lvl="0" defTabSz="623438">
              <a:defRPr/>
            </a:pPr>
            <a:r>
              <a:rPr lang="en-US" b="1" dirty="0">
                <a:solidFill>
                  <a:srgbClr val="663300"/>
                </a:solidFill>
                <a:latin typeface="Arial" panose="020B0604020202020204" pitchFamily="34" charset="0"/>
                <a:ea typeface="Verdana" panose="020B0604030504040204" pitchFamily="34" charset="0"/>
                <a:cs typeface="Arial" panose="020B0604020202020204" pitchFamily="34" charset="0"/>
              </a:rPr>
              <a:t>Prof. Mohamed El </a:t>
            </a:r>
            <a:r>
              <a:rPr lang="en-US" b="1" dirty="0" err="1">
                <a:solidFill>
                  <a:srgbClr val="663300"/>
                </a:solidFill>
                <a:latin typeface="Arial" panose="020B0604020202020204" pitchFamily="34" charset="0"/>
                <a:ea typeface="Verdana" panose="020B0604030504040204" pitchFamily="34" charset="0"/>
                <a:cs typeface="Arial" panose="020B0604020202020204" pitchFamily="34" charset="0"/>
              </a:rPr>
              <a:t>Gazar</a:t>
            </a:r>
            <a:endParaRPr kumimoji="0" lang="en-US" sz="1800" b="1"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defTabSz="623438">
              <a:defRPr/>
            </a:pPr>
            <a:r>
              <a:rPr lang="en-US" sz="1500" dirty="0">
                <a:solidFill>
                  <a:srgbClr val="663300"/>
                </a:solidFill>
                <a:latin typeface="Arial"/>
                <a:ea typeface="Verdana"/>
                <a:cs typeface="Arial"/>
              </a:rPr>
              <a:t> Aquaculture Consultant</a:t>
            </a:r>
          </a:p>
          <a:p>
            <a:pPr defTabSz="623438">
              <a:defRPr/>
            </a:pPr>
            <a:endParaRPr kumimoji="0" lang="en-US" sz="1500" b="0" i="0" u="none" strike="noStrike" kern="1200" cap="none" spc="0" normalizeH="0" baseline="0" noProof="0" dirty="0">
              <a:ln>
                <a:noFill/>
              </a:ln>
              <a:solidFill>
                <a:srgbClr val="663300"/>
              </a:solidFill>
              <a:effectLst/>
              <a:uLnTx/>
              <a:uFillTx/>
              <a:latin typeface="Arial"/>
              <a:ea typeface="Verdana"/>
              <a:cs typeface="Arial"/>
            </a:endParaRPr>
          </a:p>
          <a:p>
            <a:pPr defTabSz="623438">
              <a:defRPr/>
            </a:pPr>
            <a:r>
              <a:rPr lang="en-US" sz="1600" dirty="0">
                <a:solidFill>
                  <a:srgbClr val="663300"/>
                </a:solidFill>
                <a:latin typeface="Arial"/>
                <a:ea typeface="Verdana"/>
                <a:cs typeface="Arial"/>
              </a:rPr>
              <a:t>ELGAZZAR has over than 30 years of professional experience in different areas of Aquaculture (governmental and private sector). ELGAZZAR Holds a Professional Doctoral degree in 2015 at "Aquaculture Projects Management" from Cambridge International UK. He is a consultant for National fish projects hold by (ELDAWLYA co. and ELWATANIA co.) hatching and fatting blue fin tuna BFT under the Ministry of Defense. He was a Fisheries Consultant in Arab Organization for Agriculture Development (League of Arab States). He started his career in General Authority for Fish Resources Development (GAFRD) In 1983 and in 2014 He became the Chairman of (GAFRD).</a:t>
            </a:r>
            <a:endParaRPr lang="en-US" sz="1600" b="0" i="0" u="none" strike="noStrike" kern="1200" cap="none" spc="0" normalizeH="0" baseline="0" noProof="0" dirty="0">
              <a:ln>
                <a:noFill/>
              </a:ln>
              <a:solidFill>
                <a:srgbClr val="663300"/>
              </a:solidFill>
              <a:effectLst/>
              <a:uLnTx/>
              <a:uFillTx/>
              <a:latin typeface="Arial"/>
              <a:ea typeface="Verdana"/>
              <a:cs typeface="Arial"/>
            </a:endParaRPr>
          </a:p>
        </p:txBody>
      </p:sp>
      <p:sp>
        <p:nvSpPr>
          <p:cNvPr id="9" name="TextBox 8">
            <a:extLst>
              <a:ext uri="{FF2B5EF4-FFF2-40B4-BE49-F238E27FC236}">
                <a16:creationId xmlns:a16="http://schemas.microsoft.com/office/drawing/2014/main" id="{0120DB65-FC06-49D0-8551-676C99BDE493}"/>
              </a:ext>
            </a:extLst>
          </p:cNvPr>
          <p:cNvSpPr txBox="1"/>
          <p:nvPr/>
        </p:nvSpPr>
        <p:spPr>
          <a:xfrm>
            <a:off x="133563" y="2631484"/>
            <a:ext cx="9760032" cy="732508"/>
          </a:xfrm>
          <a:prstGeom prst="rect">
            <a:avLst/>
          </a:prstGeom>
          <a:noFill/>
        </p:spPr>
        <p:txBody>
          <a:bodyPr wrap="square">
            <a:spAutoFit/>
          </a:bodyPr>
          <a:lstStyle/>
          <a:p>
            <a:pPr lvl="0" defTabSz="914396" eaLnBrk="0" fontAlgn="base" hangingPunct="0">
              <a:spcBef>
                <a:spcPct val="20000"/>
              </a:spcBef>
              <a:spcAft>
                <a:spcPct val="0"/>
              </a:spcAft>
              <a:defRPr/>
            </a:pPr>
            <a:r>
              <a:rPr lang="en-US" sz="2000" b="1" dirty="0">
                <a:solidFill>
                  <a:srgbClr val="643200"/>
                </a:solidFill>
                <a:latin typeface="Arial" panose="020B0604020202020204" pitchFamily="34" charset="0"/>
                <a:ea typeface="Verdana" panose="020B0604030504040204" pitchFamily="34" charset="0"/>
                <a:cs typeface="Arial" panose="020B0604020202020204" pitchFamily="34" charset="0"/>
              </a:rPr>
              <a:t>Wednesday, December 18</a:t>
            </a:r>
            <a:r>
              <a:rPr lang="en-US" sz="2000" b="1" baseline="30000" dirty="0">
                <a:solidFill>
                  <a:srgbClr val="643200"/>
                </a:solidFill>
                <a:latin typeface="Arial" panose="020B0604020202020204" pitchFamily="34" charset="0"/>
                <a:ea typeface="Verdana" panose="020B0604030504040204" pitchFamily="34" charset="0"/>
                <a:cs typeface="Arial" panose="020B0604020202020204" pitchFamily="34" charset="0"/>
              </a:rPr>
              <a:t>th</a:t>
            </a:r>
            <a:r>
              <a:rPr lang="en-US" sz="2000" b="1" dirty="0">
                <a:solidFill>
                  <a:srgbClr val="643200"/>
                </a:solidFill>
                <a:latin typeface="Arial" panose="020B0604020202020204" pitchFamily="34" charset="0"/>
                <a:ea typeface="Verdana" panose="020B0604030504040204" pitchFamily="34" charset="0"/>
                <a:cs typeface="Arial" panose="020B0604020202020204" pitchFamily="34" charset="0"/>
              </a:rPr>
              <a:t> </a:t>
            </a:r>
            <a:r>
              <a:rPr kumimoji="0" lang="en-US" sz="2000" b="1"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 2024</a:t>
            </a:r>
            <a:r>
              <a:rPr lang="en-US" sz="2000" b="1" dirty="0">
                <a:solidFill>
                  <a:srgbClr val="643200"/>
                </a:solidFill>
                <a:latin typeface="Arial" panose="020B0604020202020204" pitchFamily="34" charset="0"/>
                <a:ea typeface="Verdana" panose="020B0604030504040204" pitchFamily="34" charset="0"/>
                <a:cs typeface="Arial" panose="020B0604020202020204" pitchFamily="34" charset="0"/>
              </a:rPr>
              <a:t>:</a:t>
            </a:r>
          </a:p>
          <a:p>
            <a:pPr lvl="0" defTabSz="914396" eaLnBrk="0" fontAlgn="base" hangingPunct="0">
              <a:spcBef>
                <a:spcPct val="20000"/>
              </a:spcBef>
              <a:spcAft>
                <a:spcPct val="0"/>
              </a:spcAft>
              <a:defRPr/>
            </a:pPr>
            <a:r>
              <a:rPr lang="en-US" sz="1600" dirty="0">
                <a:solidFill>
                  <a:srgbClr val="643200"/>
                </a:solidFill>
                <a:latin typeface="Arial" panose="020B0604020202020204" pitchFamily="34" charset="0"/>
                <a:ea typeface="Verdana" panose="020B0604030504040204" pitchFamily="34" charset="0"/>
                <a:cs typeface="Arial" panose="020B0604020202020204" pitchFamily="34" charset="0"/>
              </a:rPr>
              <a:t>12:45 PM </a:t>
            </a:r>
            <a:r>
              <a:rPr lang="en-US" dirty="0">
                <a:solidFill>
                  <a:srgbClr val="643200"/>
                </a:solidFill>
                <a:latin typeface="Arial" panose="020B0604020202020204" pitchFamily="34" charset="0"/>
                <a:ea typeface="Verdana" panose="020B0604030504040204" pitchFamily="34" charset="0"/>
                <a:cs typeface="Arial" panose="020B0604020202020204" pitchFamily="34" charset="0"/>
              </a:rPr>
              <a:t>–</a:t>
            </a:r>
            <a:r>
              <a:rPr lang="en-US" sz="1600" dirty="0">
                <a:solidFill>
                  <a:srgbClr val="643200"/>
                </a:solidFill>
                <a:latin typeface="Arial" panose="020B0604020202020204" pitchFamily="34" charset="0"/>
                <a:ea typeface="Verdana" panose="020B0604030504040204" pitchFamily="34" charset="0"/>
                <a:cs typeface="Arial" panose="020B0604020202020204" pitchFamily="34" charset="0"/>
              </a:rPr>
              <a:t> Management of Tilapia Hatchery: Fry and Fingerlings Production.</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4330" y="4203919"/>
            <a:ext cx="1990203" cy="2099899"/>
          </a:xfrm>
          <a:prstGeom prst="rect">
            <a:avLst/>
          </a:prstGeom>
        </p:spPr>
      </p:pic>
      <p:pic>
        <p:nvPicPr>
          <p:cNvPr id="3" name="Picture 2" descr="A close-up of a sign&#10;&#10;Description automatically generated">
            <a:extLst>
              <a:ext uri="{FF2B5EF4-FFF2-40B4-BE49-F238E27FC236}">
                <a16:creationId xmlns:a16="http://schemas.microsoft.com/office/drawing/2014/main" id="{B3830213-C3EB-AF71-F31A-0D0FFAA977E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12192000" cy="2098307"/>
          </a:xfrm>
          <a:prstGeom prst="rect">
            <a:avLst/>
          </a:prstGeom>
          <a:noFill/>
          <a:ln>
            <a:noFill/>
          </a:ln>
        </p:spPr>
      </p:pic>
    </p:spTree>
    <p:extLst>
      <p:ext uri="{BB962C8B-B14F-4D97-AF65-F5344CB8AC3E}">
        <p14:creationId xmlns:p14="http://schemas.microsoft.com/office/powerpoint/2010/main" val="1849343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120DB65-FC06-49D0-8551-676C99BDE493}"/>
              </a:ext>
            </a:extLst>
          </p:cNvPr>
          <p:cNvSpPr txBox="1"/>
          <p:nvPr/>
        </p:nvSpPr>
        <p:spPr>
          <a:xfrm>
            <a:off x="155945" y="2637120"/>
            <a:ext cx="9760032" cy="627864"/>
          </a:xfrm>
          <a:prstGeom prst="rect">
            <a:avLst/>
          </a:prstGeom>
          <a:noFill/>
        </p:spPr>
        <p:txBody>
          <a:bodyPr wrap="square">
            <a:spAutoFit/>
          </a:bodyPr>
          <a:lstStyle/>
          <a:p>
            <a:pPr marL="0" marR="0" lvl="0" indent="0" algn="l" defTabSz="914396"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Wednesday, December 18</a:t>
            </a:r>
            <a:r>
              <a:rPr kumimoji="0" lang="en-US" sz="1800" b="1" i="0" u="none" strike="noStrike" kern="1200" cap="none" spc="0" normalizeH="0" baseline="3000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th</a:t>
            </a:r>
            <a:r>
              <a:rPr kumimoji="0" lang="en-US" sz="1800" b="1"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 2024:</a:t>
            </a:r>
          </a:p>
          <a:p>
            <a:pPr lvl="0" defTabSz="914396" eaLnBrk="0" fontAlgn="base" hangingPunct="0">
              <a:spcBef>
                <a:spcPct val="20000"/>
              </a:spcBef>
              <a:spcAft>
                <a:spcPct val="0"/>
              </a:spcAft>
              <a:defRPr/>
            </a:pPr>
            <a:r>
              <a:rPr kumimoji="0" lang="en-US" sz="1400" b="0"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0</a:t>
            </a:r>
            <a:r>
              <a:rPr lang="en-US" sz="1400" dirty="0">
                <a:solidFill>
                  <a:srgbClr val="643200"/>
                </a:solidFill>
                <a:latin typeface="Arial" panose="020B0604020202020204" pitchFamily="34" charset="0"/>
                <a:ea typeface="Verdana" panose="020B0604030504040204" pitchFamily="34" charset="0"/>
                <a:cs typeface="Arial" panose="020B0604020202020204" pitchFamily="34" charset="0"/>
              </a:rPr>
              <a:t>2</a:t>
            </a:r>
            <a:r>
              <a:rPr kumimoji="0" lang="en-US" sz="1400" b="0"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:15 PM – </a:t>
            </a:r>
            <a:r>
              <a:rPr lang="en-US" sz="1400" dirty="0">
                <a:solidFill>
                  <a:srgbClr val="643200"/>
                </a:solidFill>
                <a:latin typeface="Arial" panose="020B0604020202020204" pitchFamily="34" charset="0"/>
                <a:ea typeface="Verdana" panose="020B0604030504040204" pitchFamily="34" charset="0"/>
                <a:cs typeface="Arial" panose="020B0604020202020204" pitchFamily="34" charset="0"/>
              </a:rPr>
              <a:t>Overwintering of Tilapia Fry: Nursery Pound Preparation and Management.</a:t>
            </a:r>
            <a:endParaRPr kumimoji="0" lang="en-US" sz="1400" b="0"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7" name="TextBox 6">
            <a:extLst>
              <a:ext uri="{FF2B5EF4-FFF2-40B4-BE49-F238E27FC236}">
                <a16:creationId xmlns:a16="http://schemas.microsoft.com/office/drawing/2014/main" id="{90998EBB-A507-4AF5-93E7-5D0F0E2274B7}"/>
              </a:ext>
            </a:extLst>
          </p:cNvPr>
          <p:cNvSpPr txBox="1"/>
          <p:nvPr/>
        </p:nvSpPr>
        <p:spPr>
          <a:xfrm>
            <a:off x="155945" y="3676650"/>
            <a:ext cx="9315314" cy="1661993"/>
          </a:xfrm>
          <a:prstGeom prst="rect">
            <a:avLst/>
          </a:prstGeom>
          <a:noFill/>
        </p:spPr>
        <p:txBody>
          <a:bodyPr wrap="square">
            <a:spAutoFit/>
          </a:bodyPr>
          <a:lstStyle/>
          <a:p>
            <a:pPr marL="0" marR="0" lvl="0" indent="0" algn="l" defTabSz="623438"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Prof. Gamal </a:t>
            </a:r>
            <a:r>
              <a:rPr kumimoji="0" lang="en-US" sz="1800" b="1" i="0" u="none" strike="noStrike" kern="1200" cap="none" spc="0" normalizeH="0" baseline="0" noProof="0" dirty="0" err="1">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Azzazy</a:t>
            </a:r>
            <a:endParaRPr kumimoji="0" lang="en-US" sz="1800" b="1"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just" defTabSz="623438"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Prof. of Fish production, Central Laboratory of Aquatic Research Center (ARC)</a:t>
            </a:r>
          </a:p>
          <a:p>
            <a:pPr marL="0" marR="0" lvl="0" indent="0" algn="just" defTabSz="623438"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	</a:t>
            </a:r>
          </a:p>
          <a:p>
            <a:pPr marL="0" marR="0" lvl="0" indent="0" algn="just" defTabSz="623438"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just" defTabSz="623438"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Prof &amp; Head of Fish Economic Department and Head of Fish Production Unit at Central Lab for Aquaculture Research CLAR, </a:t>
            </a:r>
            <a:r>
              <a:rPr kumimoji="0" lang="en-US" sz="1400" b="0" i="0" u="none" strike="noStrike" kern="1200" cap="none" spc="0" normalizeH="0" baseline="0" noProof="0" dirty="0" err="1">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Abbassa</a:t>
            </a:r>
            <a:r>
              <a:rPr kumimoji="0" lang="en-US" sz="1400"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 Egypt, and Consultant of Aquaculture for WorldFish Center and CARE International in Egypt.</a:t>
            </a:r>
          </a:p>
        </p:txBody>
      </p:sp>
      <p:pic>
        <p:nvPicPr>
          <p:cNvPr id="2" name="Picture 1">
            <a:extLst>
              <a:ext uri="{FF2B5EF4-FFF2-40B4-BE49-F238E27FC236}">
                <a16:creationId xmlns:a16="http://schemas.microsoft.com/office/drawing/2014/main" id="{A1F3EFA1-3324-4439-86C5-051745ED839B}"/>
              </a:ext>
            </a:extLst>
          </p:cNvPr>
          <p:cNvPicPr>
            <a:picLocks noChangeAspect="1"/>
          </p:cNvPicPr>
          <p:nvPr/>
        </p:nvPicPr>
        <p:blipFill>
          <a:blip r:embed="rId2"/>
          <a:stretch>
            <a:fillRect/>
          </a:stretch>
        </p:blipFill>
        <p:spPr>
          <a:xfrm>
            <a:off x="9915977" y="3847110"/>
            <a:ext cx="1692228" cy="1692228"/>
          </a:xfrm>
          <a:prstGeom prst="rect">
            <a:avLst/>
          </a:prstGeom>
        </p:spPr>
      </p:pic>
      <p:pic>
        <p:nvPicPr>
          <p:cNvPr id="3" name="Picture 2" descr="A close-up of a sign&#10;&#10;Description automatically generated">
            <a:extLst>
              <a:ext uri="{FF2B5EF4-FFF2-40B4-BE49-F238E27FC236}">
                <a16:creationId xmlns:a16="http://schemas.microsoft.com/office/drawing/2014/main" id="{9D3C6331-F807-24C8-7DA0-A6E1918A25E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992430"/>
          </a:xfrm>
          <a:prstGeom prst="rect">
            <a:avLst/>
          </a:prstGeom>
          <a:noFill/>
          <a:ln>
            <a:noFill/>
          </a:ln>
        </p:spPr>
      </p:pic>
    </p:spTree>
    <p:extLst>
      <p:ext uri="{BB962C8B-B14F-4D97-AF65-F5344CB8AC3E}">
        <p14:creationId xmlns:p14="http://schemas.microsoft.com/office/powerpoint/2010/main" val="3785948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120DB65-FC06-49D0-8551-676C99BDE493}"/>
              </a:ext>
            </a:extLst>
          </p:cNvPr>
          <p:cNvSpPr txBox="1"/>
          <p:nvPr/>
        </p:nvSpPr>
        <p:spPr>
          <a:xfrm>
            <a:off x="134091" y="3104809"/>
            <a:ext cx="10077451" cy="4394678"/>
          </a:xfrm>
          <a:prstGeom prst="rect">
            <a:avLst/>
          </a:prstGeom>
        </p:spPr>
        <p:txBody>
          <a:bodyPr vert="horz" lIns="91440" tIns="45720" rIns="91440" bIns="45720" rtlCol="0" anchor="t">
            <a:normAutofit/>
          </a:bodyPr>
          <a:lstStyle/>
          <a:p>
            <a:pPr marL="0" marR="0" lvl="0" indent="0" algn="l" defTabSz="623438" rtl="0" eaLnBrk="1" fontAlgn="auto" latinLnBrk="0" hangingPunct="1">
              <a:lnSpc>
                <a:spcPct val="120000"/>
              </a:lnSpc>
              <a:spcBef>
                <a:spcPts val="0"/>
              </a:spcBef>
              <a:spcAft>
                <a:spcPts val="0"/>
              </a:spcAft>
              <a:buClrTx/>
              <a:buSzTx/>
              <a:buFontTx/>
              <a:buNone/>
              <a:tabLst/>
              <a:defRPr/>
            </a:pPr>
            <a:r>
              <a:rPr lang="en-US" b="1" dirty="0">
                <a:solidFill>
                  <a:srgbClr val="643200"/>
                </a:solidFill>
                <a:latin typeface="Arial" panose="020B0604020202020204" pitchFamily="34" charset="0"/>
                <a:ea typeface="Verdana" panose="020B0604030504040204" pitchFamily="34" charset="0"/>
                <a:cs typeface="Arial" panose="020B0604020202020204" pitchFamily="34" charset="0"/>
              </a:rPr>
              <a:t>Prof</a:t>
            </a:r>
            <a:r>
              <a:rPr kumimoji="0" lang="en-US" sz="1800" b="1"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 Abdel Fatah ElSayed</a:t>
            </a:r>
          </a:p>
          <a:p>
            <a:pPr marL="0" marR="0" lvl="0" indent="0" algn="just" defTabSz="623438" rtl="0" eaLnBrk="1" fontAlgn="auto" latinLnBrk="0" hangingPunct="1">
              <a:lnSpc>
                <a:spcPct val="12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Professor in Oceanography Department, Faculty of Science, Alexandria University</a:t>
            </a:r>
          </a:p>
          <a:p>
            <a:pPr marL="0" marR="0" lvl="0" indent="0" algn="just" defTabSz="623438" rtl="0" eaLnBrk="1" fontAlgn="auto" latinLnBrk="0" hangingPunct="1">
              <a:lnSpc>
                <a:spcPct val="12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endParaRPr>
          </a:p>
          <a:p>
            <a:pPr marL="0" marR="0" lvl="0" indent="0" algn="just" defTabSz="623438"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Prof. Abdel-Fattah El-Sayed received his PhD degree in fish nutrition from Michigan State University, USA in 1987. He is currently a professor in Oceanography Department, Faculty of Science, Alexandria University, Egypt. He has also served as visiting professor to scientific institutions in Japan, Spain, Malaysia, Qatar, United Arab Emirates, and Sultanate of Oman. Prof. El-Sayed has authored and co-authored over 130 peer-reviewed publications on aquaculture and fisheries, in addition to 4 books, 3 book chapters and several technical reports to international organizations. He has participated in many local, regional, and international aquaculture and fishery research projects. He also participated in over 50 international, regional and national conferences, in more than 30 countries on aquaculture and fisheries sciences, many of them as keynote speaker. Prof. El Sayed has also served as an aquaculture consultant for organizations including the Food and Agricultural Organization of the United Nations (FAO), the Arab Organization for Agricultural Development, the World Fisheries Trust (WFT), the WorldFish, the African Union and the European Bank for Reconstruction and Development (EBRD). He currently serves as a member of the editorial board or advisory panel of a number of regional and internal aquaculture and fisheries journals and magazines, including Aquaculture Research, Egyptian Journal of Aquatic Research and Aquafeed International.</a:t>
            </a:r>
          </a:p>
        </p:txBody>
      </p:sp>
      <p:sp>
        <p:nvSpPr>
          <p:cNvPr id="9" name="TextBox 8">
            <a:extLst>
              <a:ext uri="{FF2B5EF4-FFF2-40B4-BE49-F238E27FC236}">
                <a16:creationId xmlns:a16="http://schemas.microsoft.com/office/drawing/2014/main" id="{BB9EFAB2-BBD0-427E-B3AF-B4B746227022}"/>
              </a:ext>
            </a:extLst>
          </p:cNvPr>
          <p:cNvSpPr txBox="1"/>
          <p:nvPr/>
        </p:nvSpPr>
        <p:spPr>
          <a:xfrm>
            <a:off x="134091" y="2310355"/>
            <a:ext cx="12043316" cy="664797"/>
          </a:xfrm>
          <a:prstGeom prst="rect">
            <a:avLst/>
          </a:prstGeom>
          <a:noFill/>
        </p:spPr>
        <p:txBody>
          <a:bodyPr wrap="square">
            <a:spAutoFit/>
          </a:bodyPr>
          <a:lstStyle/>
          <a:p>
            <a:pPr marL="0" marR="0" lvl="0" indent="0" algn="l" defTabSz="914396"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Wednesday, December </a:t>
            </a:r>
            <a:r>
              <a:rPr lang="en-US" b="1" dirty="0">
                <a:solidFill>
                  <a:srgbClr val="643200"/>
                </a:solidFill>
                <a:latin typeface="Arial" panose="020B0604020202020204" pitchFamily="34" charset="0"/>
                <a:ea typeface="Verdana" panose="020B0604030504040204" pitchFamily="34" charset="0"/>
                <a:cs typeface="Arial" panose="020B0604020202020204" pitchFamily="34" charset="0"/>
              </a:rPr>
              <a:t>18</a:t>
            </a:r>
            <a:r>
              <a:rPr kumimoji="0" lang="en-US" sz="1800" b="1" i="0" u="none" strike="noStrike" kern="1200" cap="none" spc="0" normalizeH="0" baseline="30000" noProof="0" dirty="0" err="1">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th</a:t>
            </a:r>
            <a:r>
              <a:rPr kumimoji="0" lang="en-US" sz="1800" b="1"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 2024:</a:t>
            </a:r>
          </a:p>
          <a:p>
            <a:pPr marL="0" marR="0" lvl="0" indent="0" algn="l" defTabSz="914396" rtl="0" eaLnBrk="0" fontAlgn="base" latinLnBrk="0" hangingPunct="0">
              <a:lnSpc>
                <a:spcPct val="100000"/>
              </a:lnSpc>
              <a:spcBef>
                <a:spcPct val="20000"/>
              </a:spcBef>
              <a:spcAft>
                <a:spcPct val="0"/>
              </a:spcAft>
              <a:buClrTx/>
              <a:buSzTx/>
              <a:buFontTx/>
              <a:buNone/>
              <a:tabLst/>
              <a:defRPr/>
            </a:pPr>
            <a:r>
              <a:rPr kumimoji="0" lang="en-US" sz="1600" b="0"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03:</a:t>
            </a:r>
            <a:r>
              <a:rPr lang="en-US" sz="1600" dirty="0">
                <a:solidFill>
                  <a:srgbClr val="643200"/>
                </a:solidFill>
                <a:latin typeface="Arial" panose="020B0604020202020204" pitchFamily="34" charset="0"/>
                <a:ea typeface="Verdana" panose="020B0604030504040204" pitchFamily="34" charset="0"/>
                <a:cs typeface="Arial" panose="020B0604020202020204" pitchFamily="34" charset="0"/>
              </a:rPr>
              <a:t>00</a:t>
            </a:r>
            <a:r>
              <a:rPr kumimoji="0" lang="en-US" sz="1600" b="0"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rPr>
              <a:t> PM – Feeding of Tilapia Fry for Successful Overwintering.</a:t>
            </a:r>
            <a:endParaRPr kumimoji="0" lang="en-US" sz="1400" b="0" i="0" u="none" strike="noStrike" kern="1200" cap="none" spc="0" normalizeH="0" baseline="0" noProof="0" dirty="0">
              <a:ln>
                <a:noFill/>
              </a:ln>
              <a:solidFill>
                <a:srgbClr val="643200"/>
              </a:solidFill>
              <a:effectLst/>
              <a:uLnTx/>
              <a:uFillTx/>
              <a:latin typeface="Arial" panose="020B0604020202020204" pitchFamily="34" charset="0"/>
              <a:ea typeface="Verdana" panose="020B060403050404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58E3061A-14A3-46D2-B317-A443893DD06E}"/>
              </a:ext>
            </a:extLst>
          </p:cNvPr>
          <p:cNvPicPr>
            <a:picLocks noChangeAspect="1"/>
          </p:cNvPicPr>
          <p:nvPr/>
        </p:nvPicPr>
        <p:blipFill>
          <a:blip r:embed="rId2"/>
          <a:stretch>
            <a:fillRect/>
          </a:stretch>
        </p:blipFill>
        <p:spPr>
          <a:xfrm>
            <a:off x="10211542" y="3957119"/>
            <a:ext cx="1626553" cy="2153247"/>
          </a:xfrm>
          <a:prstGeom prst="rect">
            <a:avLst/>
          </a:prstGeom>
        </p:spPr>
      </p:pic>
      <p:pic>
        <p:nvPicPr>
          <p:cNvPr id="3" name="Picture 2" descr="A close-up of a sign&#10;&#10;Description automatically generated">
            <a:extLst>
              <a:ext uri="{FF2B5EF4-FFF2-40B4-BE49-F238E27FC236}">
                <a16:creationId xmlns:a16="http://schemas.microsoft.com/office/drawing/2014/main" id="{08E29C79-1131-A9A6-4491-55234C78136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992430"/>
          </a:xfrm>
          <a:prstGeom prst="rect">
            <a:avLst/>
          </a:prstGeom>
          <a:noFill/>
          <a:ln>
            <a:noFill/>
          </a:ln>
        </p:spPr>
      </p:pic>
    </p:spTree>
    <p:extLst>
      <p:ext uri="{BB962C8B-B14F-4D97-AF65-F5344CB8AC3E}">
        <p14:creationId xmlns:p14="http://schemas.microsoft.com/office/powerpoint/2010/main" val="3811232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0998EBB-A507-4AF5-93E7-5D0F0E2274B7}"/>
              </a:ext>
            </a:extLst>
          </p:cNvPr>
          <p:cNvSpPr txBox="1"/>
          <p:nvPr/>
        </p:nvSpPr>
        <p:spPr>
          <a:xfrm>
            <a:off x="133563" y="3447851"/>
            <a:ext cx="9121273" cy="2994538"/>
          </a:xfrm>
          <a:prstGeom prst="rect">
            <a:avLst/>
          </a:prstGeom>
          <a:noFill/>
        </p:spPr>
        <p:txBody>
          <a:bodyPr wrap="square" lIns="91440" tIns="45720" rIns="91440" bIns="45720" anchor="t">
            <a:spAutoFit/>
          </a:bodyPr>
          <a:lstStyle/>
          <a:p>
            <a:pPr marL="0" marR="0" lvl="0" indent="0" algn="l" defTabSz="623438"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Prof. Diaa Al-</a:t>
            </a:r>
            <a:r>
              <a:rPr kumimoji="0" lang="en-US" sz="1800" b="1" i="0" u="none" strike="noStrike" kern="1200" cap="none" spc="0" normalizeH="0" baseline="0" noProof="0" dirty="0" err="1">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Kenawy</a:t>
            </a:r>
            <a:endParaRPr kumimoji="0" lang="en-US" sz="1800" b="1"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endParaRPr>
          </a:p>
          <a:p>
            <a:pPr defTabSz="623438">
              <a:defRPr/>
            </a:pPr>
            <a:r>
              <a:rPr lang="en-US" sz="1600" dirty="0">
                <a:solidFill>
                  <a:srgbClr val="663300"/>
                </a:solidFill>
                <a:latin typeface="Arial"/>
                <a:ea typeface="Verdana"/>
                <a:cs typeface="Arial"/>
              </a:rPr>
              <a:t>Head of Research</a:t>
            </a:r>
            <a:r>
              <a:rPr kumimoji="0" lang="en-US" sz="1600" b="0" i="0" u="none" strike="noStrike" kern="1200" cap="none" spc="0" normalizeH="0" baseline="0" noProof="0" dirty="0">
                <a:ln>
                  <a:noFill/>
                </a:ln>
                <a:solidFill>
                  <a:srgbClr val="663300"/>
                </a:solidFill>
                <a:effectLst/>
                <a:uLnTx/>
                <a:uFillTx/>
                <a:latin typeface="Arial"/>
                <a:ea typeface="Verdana"/>
                <a:cs typeface="Arial"/>
              </a:rPr>
              <a:t>, CLAR, Egypt</a:t>
            </a:r>
            <a:endParaRPr lang="en-US" sz="1600" b="0" i="0" u="none" strike="noStrike" kern="1200" cap="none" spc="0" normalizeH="0" baseline="0" noProof="0" dirty="0">
              <a:ln>
                <a:noFill/>
              </a:ln>
              <a:solidFill>
                <a:srgbClr val="663300"/>
              </a:solidFill>
              <a:effectLst/>
              <a:uLnTx/>
              <a:uFillTx/>
              <a:latin typeface="Arial"/>
              <a:ea typeface="Verdana"/>
              <a:cs typeface="Arial"/>
            </a:endParaRPr>
          </a:p>
          <a:p>
            <a:pPr marL="0" marR="0" lvl="0" indent="0" algn="l" defTabSz="623438" rtl="0" eaLnBrk="1" fontAlgn="auto" latinLnBrk="0" hangingPunct="1">
              <a:lnSpc>
                <a:spcPct val="100000"/>
              </a:lnSpc>
              <a:spcBef>
                <a:spcPts val="0"/>
              </a:spcBef>
              <a:spcAft>
                <a:spcPts val="0"/>
              </a:spcAft>
              <a:buClrTx/>
              <a:buSzTx/>
              <a:buFontTx/>
              <a:buNone/>
              <a:tabLst/>
              <a:defRPr/>
            </a:pPr>
            <a:r>
              <a:rPr kumimoji="0" lang="en-US" sz="1159" b="0" i="0" u="none" strike="noStrike" kern="1200" cap="none" spc="0" normalizeH="0" baseline="0" noProof="0" dirty="0">
                <a:ln>
                  <a:noFill/>
                </a:ln>
                <a:solidFill>
                  <a:srgbClr val="663300"/>
                </a:solidFill>
                <a:effectLst/>
                <a:uLnTx/>
                <a:uFillTx/>
                <a:latin typeface="Arial" panose="020B0604020202020204" pitchFamily="34" charset="0"/>
                <a:ea typeface="Verdana" panose="020B0604030504040204" pitchFamily="34" charset="0"/>
                <a:cs typeface="Arial" panose="020B0604020202020204" pitchFamily="34" charset="0"/>
              </a:rPr>
              <a:t>	</a:t>
            </a:r>
          </a:p>
          <a:p>
            <a:pPr defTabSz="623438">
              <a:defRPr/>
            </a:pPr>
            <a:r>
              <a:rPr kumimoji="0" lang="en-US" sz="1600" b="0" i="0" u="none" strike="noStrike" kern="1200" cap="none" spc="0" normalizeH="0" baseline="0" noProof="0" dirty="0">
                <a:ln>
                  <a:noFill/>
                </a:ln>
                <a:solidFill>
                  <a:srgbClr val="663300"/>
                </a:solidFill>
                <a:effectLst/>
                <a:uLnTx/>
                <a:uFillTx/>
                <a:latin typeface="Arial"/>
                <a:ea typeface="Verdana"/>
                <a:cs typeface="Arial"/>
              </a:rPr>
              <a:t>Diaa works as </a:t>
            </a:r>
            <a:r>
              <a:rPr lang="en-US" sz="1600" dirty="0">
                <a:solidFill>
                  <a:srgbClr val="663300"/>
                </a:solidFill>
                <a:latin typeface="Arial"/>
                <a:ea typeface="Verdana"/>
                <a:cs typeface="Arial"/>
              </a:rPr>
              <a:t>Head of Research</a:t>
            </a:r>
            <a:r>
              <a:rPr kumimoji="0" lang="en-US" sz="1600" b="0" i="0" u="none" strike="noStrike" kern="1200" cap="none" spc="0" normalizeH="0" baseline="0" noProof="0" dirty="0">
                <a:ln>
                  <a:noFill/>
                </a:ln>
                <a:solidFill>
                  <a:srgbClr val="663300"/>
                </a:solidFill>
                <a:effectLst/>
                <a:uLnTx/>
                <a:uFillTx/>
                <a:latin typeface="Arial"/>
                <a:ea typeface="Verdana"/>
                <a:cs typeface="Arial"/>
              </a:rPr>
              <a:t> at the Central Lab for Aquaculture Research, CLAR. He currently has over 30 years of experience in aquaculture. Diaa has studied Agricultural sciences and got a PhD in aquatic toxicology 2006 and has participated in and led many research and development projects as a scientist at WorldFish (1998-2021). He is mostly concerned about environment pollution and water quality and impact on fish resources. Diaa is involved in aquaculture and fisheries training programs to teach participants how to produce more affordable and nutritious food from sustainable fish farming. He led the WorldFish Egypt’s research on fish feeds and nutrition through the Global FISH CRP and is enthusiastic of teaching farmers and student’s the best farming practices</a:t>
            </a:r>
            <a:r>
              <a:rPr lang="en-US" sz="1600" dirty="0">
                <a:solidFill>
                  <a:srgbClr val="663300"/>
                </a:solidFill>
                <a:latin typeface="Arial"/>
                <a:ea typeface="Verdana"/>
                <a:cs typeface="Arial"/>
              </a:rPr>
              <a:t>.</a:t>
            </a:r>
            <a:endParaRPr lang="en-US" sz="1600" b="0" i="0" u="none" strike="noStrike" kern="1200" cap="none" spc="0" normalizeH="0" baseline="0" noProof="0" dirty="0">
              <a:ln>
                <a:noFill/>
              </a:ln>
              <a:solidFill>
                <a:srgbClr val="663300"/>
              </a:solidFill>
              <a:effectLst/>
              <a:uLnTx/>
              <a:uFillTx/>
              <a:latin typeface="Arial"/>
              <a:ea typeface="Verdana"/>
              <a:cs typeface="Arial"/>
            </a:endParaRPr>
          </a:p>
        </p:txBody>
      </p:sp>
      <p:sp>
        <p:nvSpPr>
          <p:cNvPr id="9" name="TextBox 8">
            <a:extLst>
              <a:ext uri="{FF2B5EF4-FFF2-40B4-BE49-F238E27FC236}">
                <a16:creationId xmlns:a16="http://schemas.microsoft.com/office/drawing/2014/main" id="{0120DB65-FC06-49D0-8551-676C99BDE493}"/>
              </a:ext>
            </a:extLst>
          </p:cNvPr>
          <p:cNvSpPr txBox="1"/>
          <p:nvPr/>
        </p:nvSpPr>
        <p:spPr>
          <a:xfrm>
            <a:off x="133563" y="2506794"/>
            <a:ext cx="9760032" cy="732508"/>
          </a:xfrm>
          <a:prstGeom prst="rect">
            <a:avLst/>
          </a:prstGeom>
          <a:noFill/>
        </p:spPr>
        <p:txBody>
          <a:bodyPr wrap="square">
            <a:spAutoFit/>
          </a:bodyPr>
          <a:lstStyle/>
          <a:p>
            <a:pPr lvl="0" defTabSz="914396" eaLnBrk="0" fontAlgn="base" hangingPunct="0">
              <a:spcBef>
                <a:spcPct val="20000"/>
              </a:spcBef>
              <a:spcAft>
                <a:spcPct val="0"/>
              </a:spcAft>
              <a:defRPr/>
            </a:pPr>
            <a:r>
              <a:rPr lang="en-US" sz="2000" b="1" dirty="0">
                <a:solidFill>
                  <a:srgbClr val="643200"/>
                </a:solidFill>
                <a:latin typeface="Arial" panose="020B0604020202020204" pitchFamily="34" charset="0"/>
                <a:ea typeface="Verdana" panose="020B0604030504040204" pitchFamily="34" charset="0"/>
                <a:cs typeface="Arial" panose="020B0604020202020204" pitchFamily="34" charset="0"/>
              </a:rPr>
              <a:t>Wednesday, December 18</a:t>
            </a:r>
            <a:r>
              <a:rPr lang="en-US" sz="2000" b="1" baseline="30000" dirty="0">
                <a:solidFill>
                  <a:srgbClr val="643200"/>
                </a:solidFill>
                <a:latin typeface="Arial" panose="020B0604020202020204" pitchFamily="34" charset="0"/>
                <a:ea typeface="Verdana" panose="020B0604030504040204" pitchFamily="34" charset="0"/>
                <a:cs typeface="Arial" panose="020B0604020202020204" pitchFamily="34" charset="0"/>
              </a:rPr>
              <a:t>th</a:t>
            </a:r>
            <a:r>
              <a:rPr lang="en-US" sz="2000" b="1" dirty="0">
                <a:solidFill>
                  <a:srgbClr val="643200"/>
                </a:solidFill>
                <a:latin typeface="Arial" panose="020B0604020202020204" pitchFamily="34" charset="0"/>
                <a:ea typeface="Verdana" panose="020B0604030504040204" pitchFamily="34" charset="0"/>
                <a:cs typeface="Arial" panose="020B0604020202020204" pitchFamily="34" charset="0"/>
              </a:rPr>
              <a:t>, 2024:</a:t>
            </a:r>
          </a:p>
          <a:p>
            <a:pPr lvl="0" defTabSz="914396" eaLnBrk="0" fontAlgn="base" hangingPunct="0">
              <a:spcBef>
                <a:spcPct val="20000"/>
              </a:spcBef>
              <a:spcAft>
                <a:spcPct val="0"/>
              </a:spcAft>
              <a:defRPr/>
            </a:pPr>
            <a:r>
              <a:rPr lang="en-US" dirty="0">
                <a:solidFill>
                  <a:srgbClr val="643200"/>
                </a:solidFill>
                <a:latin typeface="Arial" panose="020B0604020202020204" pitchFamily="34" charset="0"/>
                <a:ea typeface="Verdana" panose="020B0604030504040204" pitchFamily="34" charset="0"/>
                <a:cs typeface="Arial" panose="020B0604020202020204" pitchFamily="34" charset="0"/>
              </a:rPr>
              <a:t>03:45 PM –</a:t>
            </a:r>
            <a:r>
              <a:rPr lang="en-US" sz="1600" dirty="0">
                <a:solidFill>
                  <a:srgbClr val="643200"/>
                </a:solidFill>
                <a:latin typeface="Arial" panose="020B0604020202020204" pitchFamily="34" charset="0"/>
                <a:ea typeface="Verdana" panose="020B0604030504040204" pitchFamily="34" charset="0"/>
                <a:cs typeface="Arial" panose="020B0604020202020204" pitchFamily="34" charset="0"/>
              </a:rPr>
              <a:t> </a:t>
            </a:r>
            <a:r>
              <a:rPr lang="en-US" sz="1700" dirty="0">
                <a:solidFill>
                  <a:srgbClr val="643200"/>
                </a:solidFill>
                <a:latin typeface="Arial" panose="020B0604020202020204" pitchFamily="34" charset="0"/>
                <a:ea typeface="Verdana" panose="020B0604030504040204" pitchFamily="34" charset="0"/>
                <a:cs typeface="Arial" panose="020B0604020202020204" pitchFamily="34" charset="0"/>
              </a:rPr>
              <a:t>Successful Tips, Techniques, Ideas to Avoid Common Mistakes</a:t>
            </a:r>
            <a:r>
              <a:rPr lang="en-US" sz="1600" dirty="0">
                <a:solidFill>
                  <a:srgbClr val="643200"/>
                </a:solidFill>
                <a:latin typeface="Arial" panose="020B0604020202020204" pitchFamily="34" charset="0"/>
                <a:ea typeface="Verdana" panose="020B0604030504040204" pitchFamily="34" charset="0"/>
                <a:cs typeface="Arial" panose="020B0604020202020204" pitchFamily="34" charset="0"/>
              </a:rPr>
              <a:t>.</a:t>
            </a:r>
          </a:p>
        </p:txBody>
      </p:sp>
      <p:pic>
        <p:nvPicPr>
          <p:cNvPr id="10" name="Picture 2">
            <a:extLst>
              <a:ext uri="{FF2B5EF4-FFF2-40B4-BE49-F238E27FC236}">
                <a16:creationId xmlns:a16="http://schemas.microsoft.com/office/drawing/2014/main" id="{82305673-F58A-420F-BDA8-12C0995B55A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254836" y="4041047"/>
            <a:ext cx="2035392" cy="2196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descr="A close-up of a sign&#10;&#10;Description automatically generated">
            <a:extLst>
              <a:ext uri="{FF2B5EF4-FFF2-40B4-BE49-F238E27FC236}">
                <a16:creationId xmlns:a16="http://schemas.microsoft.com/office/drawing/2014/main" id="{6CDBCF67-2B2B-A50A-957F-39E6FE0EB59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12192000" cy="2098307"/>
          </a:xfrm>
          <a:prstGeom prst="rect">
            <a:avLst/>
          </a:prstGeom>
          <a:noFill/>
          <a:ln>
            <a:noFill/>
          </a:ln>
        </p:spPr>
      </p:pic>
    </p:spTree>
    <p:extLst>
      <p:ext uri="{BB962C8B-B14F-4D97-AF65-F5344CB8AC3E}">
        <p14:creationId xmlns:p14="http://schemas.microsoft.com/office/powerpoint/2010/main" val="2474188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103275"/>
            <a:ext cx="9144000" cy="1205489"/>
          </a:xfrm>
        </p:spPr>
        <p:txBody>
          <a:bodyPr/>
          <a:lstStyle/>
          <a:p>
            <a:pPr lvl="0" defTabSz="623438">
              <a:lnSpc>
                <a:spcPct val="100000"/>
              </a:lnSpc>
              <a:spcBef>
                <a:spcPts val="0"/>
              </a:spcBef>
              <a:defRPr/>
            </a:pPr>
            <a:r>
              <a:rPr lang="en-US" sz="4400" b="1">
                <a:solidFill>
                  <a:srgbClr val="2B1D0A">
                    <a:lumMod val="90000"/>
                    <a:lumOff val="10000"/>
                  </a:srgbClr>
                </a:solidFill>
                <a:latin typeface="Verdana" panose="020B0604030504040204" pitchFamily="34" charset="0"/>
                <a:ea typeface="Verdana" panose="020B0604030504040204" pitchFamily="34" charset="0"/>
                <a:cs typeface="Times New Roman" panose="02020603050405020304" pitchFamily="18" charset="0"/>
              </a:rPr>
              <a:t>Open Discussion, Q&amp;A</a:t>
            </a:r>
          </a:p>
          <a:p>
            <a:endParaRPr lang="en-US" b="1"/>
          </a:p>
        </p:txBody>
      </p:sp>
      <p:pic>
        <p:nvPicPr>
          <p:cNvPr id="5" name="Content Placeholder 4">
            <a:extLst>
              <a:ext uri="{FF2B5EF4-FFF2-40B4-BE49-F238E27FC236}">
                <a16:creationId xmlns:a16="http://schemas.microsoft.com/office/drawing/2014/main" id="{AEF75D10-70D8-1435-DF0B-24F5818208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2433" y="6067878"/>
            <a:ext cx="5384223" cy="786803"/>
          </a:xfrm>
          <a:prstGeom prst="rect">
            <a:avLst/>
          </a:prstGeom>
        </p:spPr>
      </p:pic>
      <p:pic>
        <p:nvPicPr>
          <p:cNvPr id="6" name="Picture 5">
            <a:extLst>
              <a:ext uri="{FF2B5EF4-FFF2-40B4-BE49-F238E27FC236}">
                <a16:creationId xmlns:a16="http://schemas.microsoft.com/office/drawing/2014/main" id="{AD1E735F-1228-64E9-32F1-656ACDACB912}"/>
              </a:ext>
            </a:extLst>
          </p:cNvPr>
          <p:cNvPicPr>
            <a:picLocks noChangeAspect="1"/>
          </p:cNvPicPr>
          <p:nvPr/>
        </p:nvPicPr>
        <p:blipFill>
          <a:blip r:embed="rId3"/>
          <a:stretch>
            <a:fillRect/>
          </a:stretch>
        </p:blipFill>
        <p:spPr>
          <a:xfrm>
            <a:off x="9665044" y="6124669"/>
            <a:ext cx="808269" cy="741919"/>
          </a:xfrm>
          <a:prstGeom prst="rect">
            <a:avLst/>
          </a:prstGeom>
        </p:spPr>
      </p:pic>
      <p:pic>
        <p:nvPicPr>
          <p:cNvPr id="7" name="Picture 6">
            <a:extLst>
              <a:ext uri="{FF2B5EF4-FFF2-40B4-BE49-F238E27FC236}">
                <a16:creationId xmlns:a16="http://schemas.microsoft.com/office/drawing/2014/main" id="{F54ACB2C-4D81-88E0-5F74-4B640054FBA2}"/>
              </a:ext>
            </a:extLst>
          </p:cNvPr>
          <p:cNvPicPr>
            <a:picLocks noChangeAspect="1"/>
          </p:cNvPicPr>
          <p:nvPr/>
        </p:nvPicPr>
        <p:blipFill>
          <a:blip r:embed="rId4"/>
          <a:stretch>
            <a:fillRect/>
          </a:stretch>
        </p:blipFill>
        <p:spPr>
          <a:xfrm>
            <a:off x="11027658" y="6112762"/>
            <a:ext cx="905653" cy="741919"/>
          </a:xfrm>
          <a:prstGeom prst="rect">
            <a:avLst/>
          </a:prstGeom>
        </p:spPr>
      </p:pic>
      <p:pic>
        <p:nvPicPr>
          <p:cNvPr id="2" name="Picture 1" descr="A close-up of a sign&#10;&#10;Description automatically generated">
            <a:extLst>
              <a:ext uri="{FF2B5EF4-FFF2-40B4-BE49-F238E27FC236}">
                <a16:creationId xmlns:a16="http://schemas.microsoft.com/office/drawing/2014/main" id="{10B77EA0-EA37-B52E-D08F-6D978C872E8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1"/>
            <a:ext cx="12192000" cy="2030931"/>
          </a:xfrm>
          <a:prstGeom prst="rect">
            <a:avLst/>
          </a:prstGeom>
          <a:noFill/>
          <a:ln>
            <a:noFill/>
          </a:ln>
        </p:spPr>
      </p:pic>
    </p:spTree>
    <p:extLst>
      <p:ext uri="{BB962C8B-B14F-4D97-AF65-F5344CB8AC3E}">
        <p14:creationId xmlns:p14="http://schemas.microsoft.com/office/powerpoint/2010/main" val="1115713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255674"/>
            <a:ext cx="9144000" cy="1205489"/>
          </a:xfrm>
        </p:spPr>
        <p:txBody>
          <a:bodyPr/>
          <a:lstStyle/>
          <a:p>
            <a:r>
              <a:rPr lang="en-US" sz="4400" b="1">
                <a:solidFill>
                  <a:srgbClr val="2B1D0A">
                    <a:lumMod val="90000"/>
                    <a:lumOff val="10000"/>
                  </a:srgbClr>
                </a:solidFill>
                <a:latin typeface="Verdana" panose="020B0604030504040204" pitchFamily="34" charset="0"/>
                <a:ea typeface="Verdana" panose="020B0604030504040204" pitchFamily="34" charset="0"/>
                <a:cs typeface="Times New Roman" panose="02020603050405020304" pitchFamily="18" charset="0"/>
              </a:rPr>
              <a:t>THANK YOU</a:t>
            </a:r>
          </a:p>
          <a:p>
            <a:endParaRPr lang="en-US" b="1"/>
          </a:p>
        </p:txBody>
      </p:sp>
      <p:pic>
        <p:nvPicPr>
          <p:cNvPr id="5" name="Content Placeholder 4">
            <a:extLst>
              <a:ext uri="{FF2B5EF4-FFF2-40B4-BE49-F238E27FC236}">
                <a16:creationId xmlns:a16="http://schemas.microsoft.com/office/drawing/2014/main" id="{AEF75D10-70D8-1435-DF0B-24F5818208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2433" y="6067878"/>
            <a:ext cx="5384223" cy="786803"/>
          </a:xfrm>
          <a:prstGeom prst="rect">
            <a:avLst/>
          </a:prstGeom>
        </p:spPr>
      </p:pic>
      <p:pic>
        <p:nvPicPr>
          <p:cNvPr id="6" name="Picture 5">
            <a:extLst>
              <a:ext uri="{FF2B5EF4-FFF2-40B4-BE49-F238E27FC236}">
                <a16:creationId xmlns:a16="http://schemas.microsoft.com/office/drawing/2014/main" id="{AD1E735F-1228-64E9-32F1-656ACDACB912}"/>
              </a:ext>
            </a:extLst>
          </p:cNvPr>
          <p:cNvPicPr>
            <a:picLocks noChangeAspect="1"/>
          </p:cNvPicPr>
          <p:nvPr/>
        </p:nvPicPr>
        <p:blipFill>
          <a:blip r:embed="rId3"/>
          <a:stretch>
            <a:fillRect/>
          </a:stretch>
        </p:blipFill>
        <p:spPr>
          <a:xfrm>
            <a:off x="9665044" y="6124669"/>
            <a:ext cx="808269" cy="741919"/>
          </a:xfrm>
          <a:prstGeom prst="rect">
            <a:avLst/>
          </a:prstGeom>
        </p:spPr>
      </p:pic>
      <p:pic>
        <p:nvPicPr>
          <p:cNvPr id="7" name="Picture 6">
            <a:extLst>
              <a:ext uri="{FF2B5EF4-FFF2-40B4-BE49-F238E27FC236}">
                <a16:creationId xmlns:a16="http://schemas.microsoft.com/office/drawing/2014/main" id="{F54ACB2C-4D81-88E0-5F74-4B640054FBA2}"/>
              </a:ext>
            </a:extLst>
          </p:cNvPr>
          <p:cNvPicPr>
            <a:picLocks noChangeAspect="1"/>
          </p:cNvPicPr>
          <p:nvPr/>
        </p:nvPicPr>
        <p:blipFill>
          <a:blip r:embed="rId4"/>
          <a:stretch>
            <a:fillRect/>
          </a:stretch>
        </p:blipFill>
        <p:spPr>
          <a:xfrm>
            <a:off x="11027658" y="6112762"/>
            <a:ext cx="905653" cy="741919"/>
          </a:xfrm>
          <a:prstGeom prst="rect">
            <a:avLst/>
          </a:prstGeom>
        </p:spPr>
      </p:pic>
      <p:pic>
        <p:nvPicPr>
          <p:cNvPr id="2" name="Picture 1" descr="A close-up of a sign&#10;&#10;Description automatically generated">
            <a:extLst>
              <a:ext uri="{FF2B5EF4-FFF2-40B4-BE49-F238E27FC236}">
                <a16:creationId xmlns:a16="http://schemas.microsoft.com/office/drawing/2014/main" id="{BE39E55D-4CCC-32EA-D779-140010E99972}"/>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1"/>
            <a:ext cx="12192000" cy="2002055"/>
          </a:xfrm>
          <a:prstGeom prst="rect">
            <a:avLst/>
          </a:prstGeom>
          <a:noFill/>
          <a:ln>
            <a:noFill/>
          </a:ln>
        </p:spPr>
      </p:pic>
    </p:spTree>
    <p:extLst>
      <p:ext uri="{BB962C8B-B14F-4D97-AF65-F5344CB8AC3E}">
        <p14:creationId xmlns:p14="http://schemas.microsoft.com/office/powerpoint/2010/main" val="682301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2B6FF8B553F04B82715E1A280D4B3E" ma:contentTypeVersion="18" ma:contentTypeDescription="Create a new document." ma:contentTypeScope="" ma:versionID="23fd328cd9651860b07c3ed28ff8b3b0">
  <xsd:schema xmlns:xsd="http://www.w3.org/2001/XMLSchema" xmlns:xs="http://www.w3.org/2001/XMLSchema" xmlns:p="http://schemas.microsoft.com/office/2006/metadata/properties" xmlns:ns3="4293f525-6037-46b1-8528-fbde62206e9f" xmlns:ns4="6e84a45d-7064-445c-9640-2fb79c7359fb" targetNamespace="http://schemas.microsoft.com/office/2006/metadata/properties" ma:root="true" ma:fieldsID="e1c970fe4326d29e62bd27a3ebd3adb0" ns3:_="" ns4:_="">
    <xsd:import namespace="4293f525-6037-46b1-8528-fbde62206e9f"/>
    <xsd:import namespace="6e84a45d-7064-445c-9640-2fb79c7359f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93f525-6037-46b1-8528-fbde62206e9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e84a45d-7064-445c-9640-2fb79c7359f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4293f525-6037-46b1-8528-fbde62206e9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32C053-E009-4D27-9F6B-0995E4EE5BEC}">
  <ds:schemaRefs>
    <ds:schemaRef ds:uri="4293f525-6037-46b1-8528-fbde62206e9f"/>
    <ds:schemaRef ds:uri="6e84a45d-7064-445c-9640-2fb79c7359f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51B47A8-7ACB-4F31-81F5-E6143DA389EE}">
  <ds:schemaRefs>
    <ds:schemaRef ds:uri="4293f525-6037-46b1-8528-fbde62206e9f"/>
    <ds:schemaRef ds:uri="6e84a45d-7064-445c-9640-2fb79c7359f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630075E-93A4-4E58-9447-688D3594BE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97</TotalTime>
  <Words>1364</Words>
  <Application>Microsoft Office PowerPoint</Application>
  <PresentationFormat>Widescreen</PresentationFormat>
  <Paragraphs>89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Sara Diaa</cp:lastModifiedBy>
  <cp:revision>17</cp:revision>
  <dcterms:created xsi:type="dcterms:W3CDTF">2024-05-06T09:53:53Z</dcterms:created>
  <dcterms:modified xsi:type="dcterms:W3CDTF">2024-10-10T09:17:54Z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0x0101009C2B6FF8B553F04B82715E1A280D4B3E</vt:lpwstr>
  </property>
</Properties>
</file>